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7"/>
  </p:notesMasterIdLst>
  <p:handoutMasterIdLst>
    <p:handoutMasterId r:id="rId38"/>
  </p:handoutMasterIdLst>
  <p:sldIdLst>
    <p:sldId id="282" r:id="rId5"/>
    <p:sldId id="301" r:id="rId6"/>
    <p:sldId id="393" r:id="rId7"/>
    <p:sldId id="449" r:id="rId8"/>
    <p:sldId id="450" r:id="rId9"/>
    <p:sldId id="451" r:id="rId10"/>
    <p:sldId id="447" r:id="rId11"/>
    <p:sldId id="452" r:id="rId12"/>
    <p:sldId id="453" r:id="rId13"/>
    <p:sldId id="454" r:id="rId14"/>
    <p:sldId id="455" r:id="rId15"/>
    <p:sldId id="456" r:id="rId16"/>
    <p:sldId id="457" r:id="rId17"/>
    <p:sldId id="458" r:id="rId18"/>
    <p:sldId id="448" r:id="rId19"/>
    <p:sldId id="460" r:id="rId20"/>
    <p:sldId id="459" r:id="rId21"/>
    <p:sldId id="461" r:id="rId22"/>
    <p:sldId id="462" r:id="rId23"/>
    <p:sldId id="463" r:id="rId24"/>
    <p:sldId id="464" r:id="rId25"/>
    <p:sldId id="465" r:id="rId26"/>
    <p:sldId id="466" r:id="rId27"/>
    <p:sldId id="467" r:id="rId28"/>
    <p:sldId id="468" r:id="rId29"/>
    <p:sldId id="469" r:id="rId30"/>
    <p:sldId id="470" r:id="rId31"/>
    <p:sldId id="471" r:id="rId32"/>
    <p:sldId id="472" r:id="rId33"/>
    <p:sldId id="473" r:id="rId34"/>
    <p:sldId id="474" r:id="rId35"/>
    <p:sldId id="296" r:id="rId3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92" autoAdjust="0"/>
    <p:restoredTop sz="94828" autoAdjust="0"/>
  </p:normalViewPr>
  <p:slideViewPr>
    <p:cSldViewPr snapToGrid="0">
      <p:cViewPr varScale="1">
        <p:scale>
          <a:sx n="84" d="100"/>
          <a:sy n="84" d="100"/>
        </p:scale>
        <p:origin x="1064" y="17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9" d="100"/>
          <a:sy n="89" d="100"/>
        </p:scale>
        <p:origin x="277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0CB070B-93E8-4E3F-93BA-4C6F4F890423}" type="datetime1">
              <a:rPr lang="es-ES" smtClean="0"/>
              <a:t>17/2/20</a:t>
            </a:fld>
            <a:endParaRPr lang="es-ES"/>
          </a:p>
        </p:txBody>
      </p:sp>
      <p:sp>
        <p:nvSpPr>
          <p:cNvPr id="4" name="Marcador de pie de página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s-ES" smtClean="0"/>
              <a:t>‹Nº›</a:t>
            </a:fld>
            <a:endParaRPr lang="es-E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9EAA754-C899-4020-AF30-0F80416D4F92}" type="datetime1">
              <a:rPr lang="es-ES" noProof="0" smtClean="0"/>
              <a:t>17/2/20</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es-ES" noProof="0" smtClean="0"/>
              <a:t>‹Nº›</a:t>
            </a:fld>
            <a:endParaRPr lang="es-E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a:t>
            </a:fld>
            <a:endParaRPr lang="es-ES"/>
          </a:p>
        </p:txBody>
      </p:sp>
    </p:spTree>
    <p:extLst>
      <p:ext uri="{BB962C8B-B14F-4D97-AF65-F5344CB8AC3E}">
        <p14:creationId xmlns:p14="http://schemas.microsoft.com/office/powerpoint/2010/main" val="225646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10</a:t>
            </a:fld>
            <a:endParaRPr lang="es-ES"/>
          </a:p>
        </p:txBody>
      </p:sp>
    </p:spTree>
    <p:extLst>
      <p:ext uri="{BB962C8B-B14F-4D97-AF65-F5344CB8AC3E}">
        <p14:creationId xmlns:p14="http://schemas.microsoft.com/office/powerpoint/2010/main" val="2135117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11</a:t>
            </a:fld>
            <a:endParaRPr lang="es-ES"/>
          </a:p>
        </p:txBody>
      </p:sp>
    </p:spTree>
    <p:extLst>
      <p:ext uri="{BB962C8B-B14F-4D97-AF65-F5344CB8AC3E}">
        <p14:creationId xmlns:p14="http://schemas.microsoft.com/office/powerpoint/2010/main" val="1180952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12</a:t>
            </a:fld>
            <a:endParaRPr lang="es-ES"/>
          </a:p>
        </p:txBody>
      </p:sp>
    </p:spTree>
    <p:extLst>
      <p:ext uri="{BB962C8B-B14F-4D97-AF65-F5344CB8AC3E}">
        <p14:creationId xmlns:p14="http://schemas.microsoft.com/office/powerpoint/2010/main" val="1432899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13</a:t>
            </a:fld>
            <a:endParaRPr lang="es-ES"/>
          </a:p>
        </p:txBody>
      </p:sp>
    </p:spTree>
    <p:extLst>
      <p:ext uri="{BB962C8B-B14F-4D97-AF65-F5344CB8AC3E}">
        <p14:creationId xmlns:p14="http://schemas.microsoft.com/office/powerpoint/2010/main" val="3945102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14</a:t>
            </a:fld>
            <a:endParaRPr lang="es-ES"/>
          </a:p>
        </p:txBody>
      </p:sp>
    </p:spTree>
    <p:extLst>
      <p:ext uri="{BB962C8B-B14F-4D97-AF65-F5344CB8AC3E}">
        <p14:creationId xmlns:p14="http://schemas.microsoft.com/office/powerpoint/2010/main" val="678942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15</a:t>
            </a:fld>
            <a:endParaRPr lang="es-ES"/>
          </a:p>
        </p:txBody>
      </p:sp>
    </p:spTree>
    <p:extLst>
      <p:ext uri="{BB962C8B-B14F-4D97-AF65-F5344CB8AC3E}">
        <p14:creationId xmlns:p14="http://schemas.microsoft.com/office/powerpoint/2010/main" val="868928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16</a:t>
            </a:fld>
            <a:endParaRPr lang="es-ES"/>
          </a:p>
        </p:txBody>
      </p:sp>
    </p:spTree>
    <p:extLst>
      <p:ext uri="{BB962C8B-B14F-4D97-AF65-F5344CB8AC3E}">
        <p14:creationId xmlns:p14="http://schemas.microsoft.com/office/powerpoint/2010/main" val="3382772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17</a:t>
            </a:fld>
            <a:endParaRPr lang="es-ES"/>
          </a:p>
        </p:txBody>
      </p:sp>
    </p:spTree>
    <p:extLst>
      <p:ext uri="{BB962C8B-B14F-4D97-AF65-F5344CB8AC3E}">
        <p14:creationId xmlns:p14="http://schemas.microsoft.com/office/powerpoint/2010/main" val="3670069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19</a:t>
            </a:fld>
            <a:endParaRPr lang="es-ES"/>
          </a:p>
        </p:txBody>
      </p:sp>
    </p:spTree>
    <p:extLst>
      <p:ext uri="{BB962C8B-B14F-4D97-AF65-F5344CB8AC3E}">
        <p14:creationId xmlns:p14="http://schemas.microsoft.com/office/powerpoint/2010/main" val="720078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20</a:t>
            </a:fld>
            <a:endParaRPr lang="es-ES"/>
          </a:p>
        </p:txBody>
      </p:sp>
    </p:spTree>
    <p:extLst>
      <p:ext uri="{BB962C8B-B14F-4D97-AF65-F5344CB8AC3E}">
        <p14:creationId xmlns:p14="http://schemas.microsoft.com/office/powerpoint/2010/main" val="1047206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a:t>
            </a:fld>
            <a:endParaRPr lang="es-ES"/>
          </a:p>
        </p:txBody>
      </p:sp>
    </p:spTree>
    <p:extLst>
      <p:ext uri="{BB962C8B-B14F-4D97-AF65-F5344CB8AC3E}">
        <p14:creationId xmlns:p14="http://schemas.microsoft.com/office/powerpoint/2010/main" val="30302762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21</a:t>
            </a:fld>
            <a:endParaRPr lang="es-ES"/>
          </a:p>
        </p:txBody>
      </p:sp>
    </p:spTree>
    <p:extLst>
      <p:ext uri="{BB962C8B-B14F-4D97-AF65-F5344CB8AC3E}">
        <p14:creationId xmlns:p14="http://schemas.microsoft.com/office/powerpoint/2010/main" val="2083928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22</a:t>
            </a:fld>
            <a:endParaRPr lang="es-ES"/>
          </a:p>
        </p:txBody>
      </p:sp>
    </p:spTree>
    <p:extLst>
      <p:ext uri="{BB962C8B-B14F-4D97-AF65-F5344CB8AC3E}">
        <p14:creationId xmlns:p14="http://schemas.microsoft.com/office/powerpoint/2010/main" val="3171107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23</a:t>
            </a:fld>
            <a:endParaRPr lang="es-ES"/>
          </a:p>
        </p:txBody>
      </p:sp>
    </p:spTree>
    <p:extLst>
      <p:ext uri="{BB962C8B-B14F-4D97-AF65-F5344CB8AC3E}">
        <p14:creationId xmlns:p14="http://schemas.microsoft.com/office/powerpoint/2010/main" val="3779667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24</a:t>
            </a:fld>
            <a:endParaRPr lang="es-ES"/>
          </a:p>
        </p:txBody>
      </p:sp>
    </p:spTree>
    <p:extLst>
      <p:ext uri="{BB962C8B-B14F-4D97-AF65-F5344CB8AC3E}">
        <p14:creationId xmlns:p14="http://schemas.microsoft.com/office/powerpoint/2010/main" val="1056955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25</a:t>
            </a:fld>
            <a:endParaRPr lang="es-ES"/>
          </a:p>
        </p:txBody>
      </p:sp>
    </p:spTree>
    <p:extLst>
      <p:ext uri="{BB962C8B-B14F-4D97-AF65-F5344CB8AC3E}">
        <p14:creationId xmlns:p14="http://schemas.microsoft.com/office/powerpoint/2010/main" val="193414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26</a:t>
            </a:fld>
            <a:endParaRPr lang="es-ES"/>
          </a:p>
        </p:txBody>
      </p:sp>
    </p:spTree>
    <p:extLst>
      <p:ext uri="{BB962C8B-B14F-4D97-AF65-F5344CB8AC3E}">
        <p14:creationId xmlns:p14="http://schemas.microsoft.com/office/powerpoint/2010/main" val="2759183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27</a:t>
            </a:fld>
            <a:endParaRPr lang="es-ES"/>
          </a:p>
        </p:txBody>
      </p:sp>
    </p:spTree>
    <p:extLst>
      <p:ext uri="{BB962C8B-B14F-4D97-AF65-F5344CB8AC3E}">
        <p14:creationId xmlns:p14="http://schemas.microsoft.com/office/powerpoint/2010/main" val="603008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28</a:t>
            </a:fld>
            <a:endParaRPr lang="es-ES"/>
          </a:p>
        </p:txBody>
      </p:sp>
    </p:spTree>
    <p:extLst>
      <p:ext uri="{BB962C8B-B14F-4D97-AF65-F5344CB8AC3E}">
        <p14:creationId xmlns:p14="http://schemas.microsoft.com/office/powerpoint/2010/main" val="1922156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5"/>
          </p:nvPr>
        </p:nvSpPr>
        <p:spPr/>
        <p:txBody>
          <a:bodyPr rtlCol="0"/>
          <a:lstStyle/>
          <a:p>
            <a:pPr rtl="0"/>
            <a:fld id="{8530193B-564F-4854-8A52-728F3FB19C85}" type="slidenum">
              <a:rPr lang="es-ES" smtClean="0"/>
              <a:t>32</a:t>
            </a:fld>
            <a:endParaRPr lang="es-ES"/>
          </a:p>
        </p:txBody>
      </p:sp>
    </p:spTree>
    <p:extLst>
      <p:ext uri="{BB962C8B-B14F-4D97-AF65-F5344CB8AC3E}">
        <p14:creationId xmlns:p14="http://schemas.microsoft.com/office/powerpoint/2010/main" val="1309949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3</a:t>
            </a:fld>
            <a:endParaRPr lang="es-ES"/>
          </a:p>
        </p:txBody>
      </p:sp>
    </p:spTree>
    <p:extLst>
      <p:ext uri="{BB962C8B-B14F-4D97-AF65-F5344CB8AC3E}">
        <p14:creationId xmlns:p14="http://schemas.microsoft.com/office/powerpoint/2010/main" val="2162287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4</a:t>
            </a:fld>
            <a:endParaRPr lang="es-ES"/>
          </a:p>
        </p:txBody>
      </p:sp>
    </p:spTree>
    <p:extLst>
      <p:ext uri="{BB962C8B-B14F-4D97-AF65-F5344CB8AC3E}">
        <p14:creationId xmlns:p14="http://schemas.microsoft.com/office/powerpoint/2010/main" val="3219793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5</a:t>
            </a:fld>
            <a:endParaRPr lang="es-ES"/>
          </a:p>
        </p:txBody>
      </p:sp>
    </p:spTree>
    <p:extLst>
      <p:ext uri="{BB962C8B-B14F-4D97-AF65-F5344CB8AC3E}">
        <p14:creationId xmlns:p14="http://schemas.microsoft.com/office/powerpoint/2010/main" val="951489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6</a:t>
            </a:fld>
            <a:endParaRPr lang="es-ES"/>
          </a:p>
        </p:txBody>
      </p:sp>
    </p:spTree>
    <p:extLst>
      <p:ext uri="{BB962C8B-B14F-4D97-AF65-F5344CB8AC3E}">
        <p14:creationId xmlns:p14="http://schemas.microsoft.com/office/powerpoint/2010/main" val="2938964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7</a:t>
            </a:fld>
            <a:endParaRPr lang="es-ES"/>
          </a:p>
        </p:txBody>
      </p:sp>
    </p:spTree>
    <p:extLst>
      <p:ext uri="{BB962C8B-B14F-4D97-AF65-F5344CB8AC3E}">
        <p14:creationId xmlns:p14="http://schemas.microsoft.com/office/powerpoint/2010/main" val="4287607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8</a:t>
            </a:fld>
            <a:endParaRPr lang="es-ES"/>
          </a:p>
        </p:txBody>
      </p:sp>
    </p:spTree>
    <p:extLst>
      <p:ext uri="{BB962C8B-B14F-4D97-AF65-F5344CB8AC3E}">
        <p14:creationId xmlns:p14="http://schemas.microsoft.com/office/powerpoint/2010/main" val="2491294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5"/>
          </p:nvPr>
        </p:nvSpPr>
        <p:spPr/>
        <p:txBody>
          <a:bodyPr rtlCol="0"/>
          <a:lstStyle/>
          <a:p>
            <a:pPr rtl="0"/>
            <a:fld id="{8530193B-564F-4854-8A52-728F3FB19C85}" type="slidenum">
              <a:rPr lang="es-ES" smtClean="0"/>
              <a:t>9</a:t>
            </a:fld>
            <a:endParaRPr lang="es-ES"/>
          </a:p>
        </p:txBody>
      </p:sp>
    </p:spTree>
    <p:extLst>
      <p:ext uri="{BB962C8B-B14F-4D97-AF65-F5344CB8AC3E}">
        <p14:creationId xmlns:p14="http://schemas.microsoft.com/office/powerpoint/2010/main" val="1325064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 título con imagen pequeña">
    <p:spTree>
      <p:nvGrpSpPr>
        <p:cNvPr id="1" name=""/>
        <p:cNvGrpSpPr/>
        <p:nvPr/>
      </p:nvGrpSpPr>
      <p:grpSpPr>
        <a:xfrm>
          <a:off x="0" y="0"/>
          <a:ext cx="0" cy="0"/>
          <a:chOff x="0" y="0"/>
          <a:chExt cx="0" cy="0"/>
        </a:xfrm>
      </p:grpSpPr>
      <p:sp>
        <p:nvSpPr>
          <p:cNvPr id="9" name="Marcador de posición de imagen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tx1"/>
                </a:solidFill>
                <a:latin typeface="+mj-lt"/>
              </a:defRPr>
            </a:lvl1pPr>
          </a:lstStyle>
          <a:p>
            <a:pPr rtl="0"/>
            <a:r>
              <a:rPr lang="es-ES" noProof="0"/>
              <a:t>TÍTULO DE LA PRESENTACIÓN</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11904" y="4650539"/>
            <a:ext cx="3401478" cy="1192038"/>
          </a:xfrm>
          <a:solidFill>
            <a:schemeClr val="tx1"/>
          </a:solidFill>
        </p:spPr>
        <p:txBody>
          <a:bodyPr lIns="252000" tIns="0" rtlCol="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7" name="Rectángu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a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9" name="Subtítulo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texto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es-ES" noProof="0"/>
              <a:t>Agregue un pie de página</a:t>
            </a:r>
          </a:p>
        </p:txBody>
      </p:sp>
      <p:sp>
        <p:nvSpPr>
          <p:cNvPr id="6" name="Marcador de posición de número de diapositiva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a 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3" name="Marcador de texto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5" name="Marcador de texto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7" name="Marcador de texto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es-ES" noProof="0"/>
              <a:t>Agregue un pie de página</a:t>
            </a:r>
          </a:p>
        </p:txBody>
      </p:sp>
      <p:sp>
        <p:nvSpPr>
          <p:cNvPr id="6" name="Marcador de posición de número de diapositiva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ítulo y sub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solidFill>
              </a:defRPr>
            </a:lvl1pPr>
          </a:lstStyle>
          <a:p>
            <a:pPr rtl="0"/>
            <a:r>
              <a:rPr lang="es-ES" noProof="0"/>
              <a:t>Haga clic para editar el título de la página</a:t>
            </a:r>
          </a:p>
        </p:txBody>
      </p:sp>
      <p:sp>
        <p:nvSpPr>
          <p:cNvPr id="5" name="Subtítulo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pie de página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es-ES" noProof="0"/>
              <a:t>Agregue un pie de página</a:t>
            </a:r>
          </a:p>
        </p:txBody>
      </p:sp>
      <p:sp>
        <p:nvSpPr>
          <p:cNvPr id="4" name="Marcador de posición de número de diapositiva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2" name="Marcador de número de diapositiva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sp>
        <p:nvSpPr>
          <p:cNvPr id="9" name="Subtítulo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s-ES" noProof="0"/>
          </a:p>
        </p:txBody>
      </p:sp>
      <p:sp>
        <p:nvSpPr>
          <p:cNvPr id="6" name="Título 5">
            <a:extLst>
              <a:ext uri="{FF2B5EF4-FFF2-40B4-BE49-F238E27FC236}">
                <a16:creationId xmlns:a16="http://schemas.microsoft.com/office/drawing/2014/main" id="{6F4F2BBF-F210-4954-9C73-A0030AACDDFE}"/>
              </a:ext>
            </a:extLst>
          </p:cNvPr>
          <p:cNvSpPr>
            <a:spLocks noGrp="1"/>
          </p:cNvSpPr>
          <p:nvPr>
            <p:ph type="title"/>
          </p:nvPr>
        </p:nvSpPr>
        <p:spPr>
          <a:xfrm>
            <a:off x="6532775" y="993303"/>
            <a:ext cx="5053936" cy="2513468"/>
          </a:xfrm>
        </p:spPr>
        <p:txBody>
          <a:bodyPr rtlCol="0"/>
          <a:lstStyle>
            <a:lvl1pPr>
              <a:defRPr sz="5400" cap="none">
                <a:solidFill>
                  <a:schemeClr val="bg1"/>
                </a:solidFill>
              </a:defRPr>
            </a:lvl1pPr>
          </a:lstStyle>
          <a:p>
            <a:pPr rtl="0"/>
            <a:r>
              <a:rPr lang="en-US" noProof="0"/>
              <a:t>Click to edit Master title style</a:t>
            </a:r>
            <a:endParaRPr lang="es-ES" noProof="0"/>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5" name="Marcador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10" name="Marcador de contenido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5" name="Marcador de posición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7" name="Marcador de contenido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Marcador de posición de contenido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5" name="Marcador de posición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7" name="Marcador de texto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8" name="Marcador de posición de texto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9" name="Marcador de posición de contenido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0" name="Marcador de posición de contenido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es-ES" noProof="0"/>
              <a:t>Agregar un pie de página</a:t>
            </a:r>
          </a:p>
        </p:txBody>
      </p:sp>
      <p:sp>
        <p:nvSpPr>
          <p:cNvPr id="6" name="Marcador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8" name="Título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en-US" noProof="0"/>
              <a:t>Click to edit Master title style</a:t>
            </a:r>
            <a:endParaRPr lang="es-ES" noProof="0"/>
          </a:p>
        </p:txBody>
      </p:sp>
      <p:sp>
        <p:nvSpPr>
          <p:cNvPr id="9" name="Marcador de posición de texto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0" name="Marcador de posición de contenido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rtlCol="0"/>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5" name="Marcador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es-ES" noProof="0"/>
              <a:t>Agregar un pie de página</a:t>
            </a:r>
          </a:p>
        </p:txBody>
      </p:sp>
      <p:sp>
        <p:nvSpPr>
          <p:cNvPr id="6" name="Marcador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8" name="Título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en-US" noProof="0"/>
              <a:t>Click to edit Master title style</a:t>
            </a:r>
            <a:endParaRPr lang="es-ES" noProof="0"/>
          </a:p>
        </p:txBody>
      </p:sp>
      <p:sp>
        <p:nvSpPr>
          <p:cNvPr id="9" name="Marcador de posición de texto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2" name="Marcador de posición de imagen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s-ES" noProof="0"/>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5" name="Marcador de posición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l título">
    <p:bg bwMode="auto">
      <p:bgPr>
        <a:solidFill>
          <a:schemeClr val="bg1"/>
        </a:solidFill>
        <a:effectLst/>
      </p:bgPr>
    </p:bg>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j-lt"/>
              </a:defRPr>
            </a:lvl1pPr>
          </a:lstStyle>
          <a:p>
            <a:pPr rtl="0"/>
            <a:r>
              <a:rPr lang="es-ES" noProof="0"/>
              <a:t>TÍTULO DE LA PRESENTACIÓN</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7" name="Rectángu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es-ES" noProof="0"/>
              <a:t>Agregue un pie de página</a:t>
            </a:r>
          </a:p>
        </p:txBody>
      </p:sp>
      <p:sp>
        <p:nvSpPr>
          <p:cNvPr id="3" name="Marcador de número de diapositiva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e título con imagen grande">
    <p:bg>
      <p:bgPr>
        <a:solidFill>
          <a:schemeClr val="bg1"/>
        </a:solidFill>
        <a:effectLst/>
      </p:bgPr>
    </p:bg>
    <p:spTree>
      <p:nvGrpSpPr>
        <p:cNvPr id="1" name=""/>
        <p:cNvGrpSpPr/>
        <p:nvPr/>
      </p:nvGrpSpPr>
      <p:grpSpPr>
        <a:xfrm>
          <a:off x="0" y="0"/>
          <a:ext cx="0" cy="0"/>
          <a:chOff x="0" y="0"/>
          <a:chExt cx="0" cy="0"/>
        </a:xfrm>
      </p:grpSpPr>
      <p:sp>
        <p:nvSpPr>
          <p:cNvPr id="9" name="Marcador de posición de imagen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j-lt"/>
              </a:defRPr>
            </a:lvl1pPr>
          </a:lstStyle>
          <a:p>
            <a:pPr rtl="0"/>
            <a:r>
              <a:rPr lang="es-ES" noProof="0"/>
              <a:t>TÍTULO DE LA PRESENTACIÓN</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7" name="Rectángu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to de contenido 1">
    <p:spTree>
      <p:nvGrpSpPr>
        <p:cNvPr id="1" name=""/>
        <p:cNvGrpSpPr/>
        <p:nvPr/>
      </p:nvGrpSpPr>
      <p:grpSpPr>
        <a:xfrm>
          <a:off x="0" y="0"/>
          <a:ext cx="0" cy="0"/>
          <a:chOff x="0" y="0"/>
          <a:chExt cx="0" cy="0"/>
        </a:xfrm>
      </p:grpSpPr>
      <p:sp>
        <p:nvSpPr>
          <p:cNvPr id="8" name="Marcador de posición de imagen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rtlCol="0"/>
          <a:lstStyle>
            <a:lvl1pPr algn="r">
              <a:defRPr>
                <a:solidFill>
                  <a:schemeClr val="tx1"/>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rtlCol="0"/>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rtlCol="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to de contenido 2">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es-ES" noProof="0" smtClean="0"/>
              <a:pPr rtl="0"/>
              <a:t>‹Nº›</a:t>
            </a:fld>
            <a:endParaRPr lang="es-ES" noProof="0"/>
          </a:p>
        </p:txBody>
      </p:sp>
      <p:sp>
        <p:nvSpPr>
          <p:cNvPr id="9" name="Marcador de posición de imagen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6" name="Título 5">
            <a:extLst>
              <a:ext uri="{FF2B5EF4-FFF2-40B4-BE49-F238E27FC236}">
                <a16:creationId xmlns:a16="http://schemas.microsoft.com/office/drawing/2014/main" id="{7F4F1543-153D-4F77-A4A9-C9BBA1C2052E}"/>
              </a:ext>
            </a:extLst>
          </p:cNvPr>
          <p:cNvSpPr>
            <a:spLocks noGrp="1"/>
          </p:cNvSpPr>
          <p:nvPr>
            <p:ph type="title" hasCustomPrompt="1"/>
          </p:nvPr>
        </p:nvSpPr>
        <p:spPr>
          <a:xfrm>
            <a:off x="432000" y="432000"/>
            <a:ext cx="9131100" cy="432000"/>
          </a:xfrm>
        </p:spPr>
        <p:txBody>
          <a:bodyPr rtlCol="0"/>
          <a:lstStyle/>
          <a:p>
            <a:pPr rtl="0"/>
            <a:r>
              <a:rPr lang="es-ES" noProof="0"/>
              <a:t>Haga clic para editar el estilo de título del patrón</a:t>
            </a:r>
          </a:p>
        </p:txBody>
      </p:sp>
      <p:sp>
        <p:nvSpPr>
          <p:cNvPr id="11" name="Subtítulo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ción con sub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s-ES" noProof="0"/>
              <a:t>Haga clic para editar el título de la página</a:t>
            </a:r>
          </a:p>
        </p:txBody>
      </p:sp>
      <p:sp>
        <p:nvSpPr>
          <p:cNvPr id="9" name="Subtítulo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mparación izquierdo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rtlCol="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contenido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comparación izquierdo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rtlCol="0" anchor="ctr"/>
          <a:lstStyle>
            <a:lvl1pPr marL="0" indent="0">
              <a:buNone/>
              <a:defRPr sz="2400" b="1" spc="-150">
                <a:solidFill>
                  <a:schemeClr val="bg1"/>
                </a:solidFill>
                <a:latin typeface="+mj-lt"/>
              </a:defRPr>
            </a:lvl1pPr>
          </a:lstStyle>
          <a:p>
            <a:pPr lvl="0" rtl="0"/>
            <a:r>
              <a:rPr lang="es-ES" noProof="0"/>
              <a:t>Editar estilos de texto del patrón</a:t>
            </a:r>
          </a:p>
        </p:txBody>
      </p:sp>
      <p:sp>
        <p:nvSpPr>
          <p:cNvPr id="8" name="Marcador de posición de texto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Agregar un pie de página</a:t>
            </a:r>
          </a:p>
        </p:txBody>
      </p:sp>
      <p:sp>
        <p:nvSpPr>
          <p:cNvPr id="6" name="Marcador de posición de número de diapositiva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grafía grande">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rtlCol="0"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Escriba la leyenda</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2" name="Marcador de número de diapositiva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sp>
        <p:nvSpPr>
          <p:cNvPr id="5" name="Título 4">
            <a:extLst>
              <a:ext uri="{FF2B5EF4-FFF2-40B4-BE49-F238E27FC236}">
                <a16:creationId xmlns:a16="http://schemas.microsoft.com/office/drawing/2014/main" id="{16EFF903-F1F3-440A-B12C-9FD51606B03D}"/>
              </a:ext>
            </a:extLst>
          </p:cNvPr>
          <p:cNvSpPr>
            <a:spLocks noGrp="1"/>
          </p:cNvSpPr>
          <p:nvPr>
            <p:ph type="title" hasCustomPrompt="1"/>
          </p:nvPr>
        </p:nvSpPr>
        <p:spPr/>
        <p:txBody>
          <a:bodyPr rtlCol="0"/>
          <a:lstStyle/>
          <a:p>
            <a:pPr rtl="0"/>
            <a:r>
              <a:rPr lang="es-ES" noProof="0"/>
              <a:t>Haga clic para editar el estilo de título del patrón</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apositiva de agradecimien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rtlCol="0" anchor="ctr"/>
          <a:lstStyle>
            <a:lvl1pPr algn="ctr">
              <a:lnSpc>
                <a:spcPct val="100000"/>
              </a:lnSpc>
              <a:defRPr sz="6000" b="1" cap="all" spc="-300" baseline="0">
                <a:solidFill>
                  <a:schemeClr val="tx1"/>
                </a:solidFill>
                <a:latin typeface="+mj-lt"/>
              </a:defRPr>
            </a:lvl1pPr>
          </a:lstStyle>
          <a:p>
            <a:pPr rtl="0"/>
            <a:r>
              <a:rPr lang="es-ES" noProof="0"/>
              <a:t>Gracias</a:t>
            </a:r>
          </a:p>
        </p:txBody>
      </p:sp>
      <p:sp>
        <p:nvSpPr>
          <p:cNvPr id="7" name="Rectángulo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Marcador de texto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rtlCol="0"/>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rtl="0"/>
            <a:r>
              <a:rPr lang="es-ES" noProof="0"/>
              <a:t>Nombre completo</a:t>
            </a:r>
          </a:p>
        </p:txBody>
      </p:sp>
      <p:sp>
        <p:nvSpPr>
          <p:cNvPr id="12" name="Marcador de texto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s-ES" noProof="0"/>
              <a:t>Número de teléfono</a:t>
            </a:r>
          </a:p>
        </p:txBody>
      </p:sp>
      <p:sp>
        <p:nvSpPr>
          <p:cNvPr id="13" name="Marcador de texto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s-ES" noProof="0"/>
              <a:t>Identificador de red social o correo electrónico</a:t>
            </a:r>
          </a:p>
        </p:txBody>
      </p:sp>
      <p:sp>
        <p:nvSpPr>
          <p:cNvPr id="14" name="Marcador de texto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Sitio web de la empresa</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sub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solidFill>
              </a:defRPr>
            </a:lvl1pPr>
          </a:lstStyle>
          <a:p>
            <a:pPr rtl="0"/>
            <a:r>
              <a:rPr lang="es-ES" noProof="0"/>
              <a:t>Haga clic para editar el título de la página</a:t>
            </a:r>
          </a:p>
        </p:txBody>
      </p:sp>
      <p:sp>
        <p:nvSpPr>
          <p:cNvPr id="7" name="Subtítulo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ángulo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7" name="Rectángulo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Marcador de título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pPr rtl="0"/>
            <a:r>
              <a:rPr lang="es-ES" noProof="0"/>
              <a:t>Haga clic para editar el título de la página</a:t>
            </a:r>
          </a:p>
        </p:txBody>
      </p:sp>
      <p:sp>
        <p:nvSpPr>
          <p:cNvPr id="3" name="Marcador de texto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pPr rtl="0"/>
            <a:fld id="{19B51A1E-902D-48AF-9020-955120F399B6}" type="slidenum">
              <a:rPr lang="es-ES" noProof="0" smtClean="0"/>
              <a:pPr rtl="0"/>
              <a:t>‹Nº›</a:t>
            </a:fld>
            <a:endParaRPr lang="es-ES" noProof="0"/>
          </a:p>
        </p:txBody>
      </p:sp>
      <p:sp>
        <p:nvSpPr>
          <p:cNvPr id="4" name="Cuadro de texto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rtl="0">
              <a:lnSpc>
                <a:spcPts val="1400"/>
              </a:lnSpc>
            </a:pPr>
            <a:r>
              <a:rPr lang="es-ES" sz="1600" b="1" spc="-100" noProof="0" dirty="0">
                <a:solidFill>
                  <a:schemeClr val="tx1">
                    <a:lumMod val="50000"/>
                    <a:lumOff val="50000"/>
                  </a:schemeClr>
                </a:solidFill>
                <a:latin typeface="Corbel" panose="020B0503020204020204" pitchFamily="34" charset="0"/>
              </a:rPr>
              <a:t>ESTADÍSTICA</a:t>
            </a:r>
            <a:r>
              <a:rPr lang="es-ES" sz="1600" b="1" spc="-100" noProof="0" dirty="0">
                <a:solidFill>
                  <a:schemeClr val="accent1"/>
                </a:solidFill>
                <a:latin typeface="Corbel" panose="020B0503020204020204" pitchFamily="34" charset="0"/>
              </a:rPr>
              <a:t> </a:t>
            </a:r>
            <a:endParaRPr lang="es-ES" sz="1600" b="1" spc="-100" noProof="0" dirty="0">
              <a:solidFill>
                <a:schemeClr val="tx1"/>
              </a:solidFill>
              <a:latin typeface="Corbel" panose="020B0503020204020204" pitchFamily="34" charset="0"/>
            </a:endParaRPr>
          </a:p>
          <a:p>
            <a:pPr algn="r" rtl="0">
              <a:lnSpc>
                <a:spcPts val="1400"/>
              </a:lnSpc>
            </a:pPr>
            <a:r>
              <a:rPr lang="es-ES" sz="1600" b="1" spc="-100" noProof="0" dirty="0">
                <a:solidFill>
                  <a:schemeClr val="tx1"/>
                </a:solidFill>
                <a:latin typeface="Corbel" panose="020B0503020204020204" pitchFamily="34" charset="0"/>
              </a:rPr>
              <a:t>UPV</a:t>
            </a:r>
          </a:p>
        </p:txBody>
      </p:sp>
      <p:sp>
        <p:nvSpPr>
          <p:cNvPr id="8" name="Rectángulo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0" name="Rectángulo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6.tiff"/><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28.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8B5C9CEF-C367-4D81-ACCC-F19BFAF6DF11}"/>
              </a:ext>
            </a:extLst>
          </p:cNvPr>
          <p:cNvPicPr>
            <a:picLocks noGrp="1" noChangeAspect="1"/>
          </p:cNvPicPr>
          <p:nvPr>
            <p:ph type="pic" sz="quarter" idx="13"/>
          </p:nvPr>
        </p:nvPicPr>
        <p:blipFill>
          <a:blip r:embed="rId3">
            <a:grayscl/>
          </a:blip>
          <a:srcRect l="33" r="33"/>
          <a:stretch>
            <a:fillRect/>
          </a:stretch>
        </p:blipFill>
        <p:spPr>
          <a:prstGeom prst="rect">
            <a:avLst/>
          </a:prstGeom>
        </p:spPr>
      </p:pic>
      <p:sp>
        <p:nvSpPr>
          <p:cNvPr id="16" name="Cuadro de texto 15">
            <a:extLst>
              <a:ext uri="{FF2B5EF4-FFF2-40B4-BE49-F238E27FC236}">
                <a16:creationId xmlns:a16="http://schemas.microsoft.com/office/drawing/2014/main" id="{E2F2BFDF-E9F2-4569-A9F2-E1FFCB7FB82D}"/>
              </a:ext>
            </a:extLst>
          </p:cNvPr>
          <p:cNvSpPr txBox="1"/>
          <p:nvPr/>
        </p:nvSpPr>
        <p:spPr>
          <a:xfrm>
            <a:off x="4620127" y="5938788"/>
            <a:ext cx="2465114" cy="232410"/>
          </a:xfrm>
          <a:prstGeom prst="rect">
            <a:avLst/>
          </a:prstGeom>
          <a:noFill/>
        </p:spPr>
        <p:txBody>
          <a:bodyPr wrap="square" lIns="0" tIns="36000" rIns="0" bIns="0" rtlCol="0">
            <a:spAutoFit/>
          </a:bodyPr>
          <a:lstStyle/>
          <a:p>
            <a:pPr algn="r" rtl="0">
              <a:lnSpc>
                <a:spcPts val="1400"/>
              </a:lnSpc>
            </a:pPr>
            <a:r>
              <a:rPr lang="es-ES" sz="1600" b="1" spc="-100" dirty="0">
                <a:solidFill>
                  <a:schemeClr val="tx1">
                    <a:lumMod val="50000"/>
                    <a:lumOff val="50000"/>
                  </a:schemeClr>
                </a:solidFill>
                <a:latin typeface="Corbel" panose="020B0503020204020204" pitchFamily="34" charset="0"/>
              </a:rPr>
              <a:t>Grado en Ingeniería  Informática</a:t>
            </a:r>
            <a:endParaRPr lang="es-ES" sz="1600" b="1" spc="-100" dirty="0">
              <a:solidFill>
                <a:schemeClr val="tx1"/>
              </a:solidFill>
              <a:latin typeface="Corbel" panose="020B0503020204020204" pitchFamily="34" charset="0"/>
            </a:endParaRPr>
          </a:p>
        </p:txBody>
      </p:sp>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286990" y="3742288"/>
            <a:ext cx="6798250" cy="2278478"/>
          </a:xfrm>
        </p:spPr>
        <p:txBody>
          <a:bodyPr rtlCol="0"/>
          <a:lstStyle/>
          <a:p>
            <a:pPr rtl="0"/>
            <a:r>
              <a:rPr lang="es-ES" dirty="0"/>
              <a:t>Distribuciones de probabilidad – conceptos generales</a:t>
            </a:r>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7311904" y="4026716"/>
            <a:ext cx="3401478" cy="1815861"/>
          </a:xfrm>
        </p:spPr>
        <p:txBody>
          <a:bodyPr rtlCol="0"/>
          <a:lstStyle/>
          <a:p>
            <a:pPr rtl="0"/>
            <a:endParaRPr lang="es-ES" dirty="0"/>
          </a:p>
        </p:txBody>
      </p:sp>
      <p:pic>
        <p:nvPicPr>
          <p:cNvPr id="1026" name="Picture 2" descr="Resultado de imagen de upv logo">
            <a:extLst>
              <a:ext uri="{FF2B5EF4-FFF2-40B4-BE49-F238E27FC236}">
                <a16:creationId xmlns:a16="http://schemas.microsoft.com/office/drawing/2014/main" id="{B684549A-8235-4189-8E81-DE7ABB4D904C}"/>
              </a:ext>
            </a:extLst>
          </p:cNvPr>
          <p:cNvPicPr>
            <a:picLocks noChangeAspect="1" noChangeArrowheads="1"/>
          </p:cNvPicPr>
          <p:nvPr/>
        </p:nvPicPr>
        <p:blipFill>
          <a:blip r:embed="rId4">
            <a:lum bright="70000" contrast="-70000"/>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177382" y="4285852"/>
            <a:ext cx="3670521" cy="12975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Logo_2">
            <a:extLst>
              <a:ext uri="{FF2B5EF4-FFF2-40B4-BE49-F238E27FC236}">
                <a16:creationId xmlns:a16="http://schemas.microsoft.com/office/drawing/2014/main" id="{CD8D66E2-91D2-4390-B5A7-AEB62F9D382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53382" y="6171198"/>
            <a:ext cx="1524000" cy="441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996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ejercicio</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7" cy="4255770"/>
          </a:xfrm>
        </p:spPr>
        <p:txBody>
          <a:bodyPr/>
          <a:lstStyle/>
          <a:p>
            <a:pPr lvl="1"/>
            <a:r>
              <a:rPr lang="es-ES" sz="2800" dirty="0">
                <a:sym typeface="Wingdings" pitchFamily="2" charset="2"/>
              </a:rPr>
              <a:t>Imagina que lanzamos dos monedas al aire de forma simultánea. Definimos como X una variable aleatoria que cuenta el número de caras obtenidas en dicho lanzamiento. Determina</a:t>
            </a:r>
          </a:p>
          <a:p>
            <a:pPr lvl="2"/>
            <a:r>
              <a:rPr lang="es-ES" sz="2600" dirty="0">
                <a:sym typeface="Wingdings" pitchFamily="2" charset="2"/>
              </a:rPr>
              <a:t>El tipo y el dominio de la variable aleatoria</a:t>
            </a:r>
          </a:p>
          <a:p>
            <a:pPr lvl="2"/>
            <a:r>
              <a:rPr lang="es-ES" sz="2600" dirty="0">
                <a:sym typeface="Wingdings" pitchFamily="2" charset="2"/>
              </a:rPr>
              <a:t>El tipo de distribución (discreta o continua)</a:t>
            </a:r>
          </a:p>
          <a:p>
            <a:pPr lvl="2"/>
            <a:r>
              <a:rPr lang="es-ES" sz="2600" dirty="0">
                <a:sym typeface="Wingdings" pitchFamily="2" charset="2"/>
              </a:rPr>
              <a:t>La función de probabilidad P(X) de la distribución de probabilidad seguida por X</a:t>
            </a: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10</a:t>
            </a:fld>
            <a:endParaRPr lang="es-ES" noProof="1"/>
          </a:p>
        </p:txBody>
      </p:sp>
    </p:spTree>
    <p:extLst>
      <p:ext uri="{BB962C8B-B14F-4D97-AF65-F5344CB8AC3E}">
        <p14:creationId xmlns:p14="http://schemas.microsoft.com/office/powerpoint/2010/main" val="762485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286990" y="3825380"/>
            <a:ext cx="6798250" cy="2195386"/>
          </a:xfrm>
        </p:spPr>
        <p:txBody>
          <a:bodyPr rtlCol="0"/>
          <a:lstStyle/>
          <a:p>
            <a:pPr rtl="0"/>
            <a:r>
              <a:rPr lang="es-ES" dirty="0"/>
              <a:t>Distribuciones de probabilidad continuas</a:t>
            </a:r>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7326418" y="4043494"/>
            <a:ext cx="2456210" cy="1799083"/>
          </a:xfrm>
        </p:spPr>
        <p:txBody>
          <a:bodyPr rtlCol="0"/>
          <a:lstStyle/>
          <a:p>
            <a:pPr rtl="0"/>
            <a:r>
              <a:rPr lang="es-MX" dirty="0"/>
              <a:t>Conceptos generales</a:t>
            </a:r>
            <a:endParaRPr lang="es-ES" dirty="0"/>
          </a:p>
        </p:txBody>
      </p:sp>
      <p:sp>
        <p:nvSpPr>
          <p:cNvPr id="5" name="Marcador de número de diapositiva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fld id="{19B51A1E-902D-48AF-9020-955120F399B6}" type="slidenum">
              <a:rPr lang="es-ES" smtClean="0"/>
              <a:pPr rtl="0"/>
              <a:t>11</a:t>
            </a:fld>
            <a:endParaRPr lang="es-ES"/>
          </a:p>
        </p:txBody>
      </p:sp>
    </p:spTree>
    <p:extLst>
      <p:ext uri="{BB962C8B-B14F-4D97-AF65-F5344CB8AC3E}">
        <p14:creationId xmlns:p14="http://schemas.microsoft.com/office/powerpoint/2010/main" val="1261593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Distribución de probabilidad continuas</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lvl="1"/>
            <a:r>
              <a:rPr lang="es-ES" sz="2400" dirty="0"/>
              <a:t>Una variable aleatoria continua está potencialmente definida para todos los números reales </a:t>
            </a:r>
          </a:p>
          <a:p>
            <a:pPr lvl="2"/>
            <a:r>
              <a:rPr lang="es-ES" sz="2000" dirty="0" err="1">
                <a:sym typeface="Wingdings" pitchFamily="2" charset="2"/>
              </a:rPr>
              <a:t>E.g</a:t>
            </a:r>
            <a:r>
              <a:rPr lang="es-ES" sz="2000" dirty="0">
                <a:sym typeface="Wingdings" pitchFamily="2" charset="2"/>
              </a:rPr>
              <a:t>., en un intervalo acotado  Un </a:t>
            </a:r>
            <a:r>
              <a:rPr lang="es-ES" sz="2000" dirty="0" err="1">
                <a:sym typeface="Wingdings" pitchFamily="2" charset="2"/>
              </a:rPr>
              <a:t>gnerador</a:t>
            </a:r>
            <a:r>
              <a:rPr lang="es-ES" sz="2000" dirty="0">
                <a:sym typeface="Wingdings" pitchFamily="2" charset="2"/>
              </a:rPr>
              <a:t> de números aleatorio entre 0 y 1000</a:t>
            </a:r>
          </a:p>
          <a:p>
            <a:pPr lvl="2"/>
            <a:r>
              <a:rPr lang="es-ES" sz="2200" dirty="0" err="1">
                <a:sym typeface="Wingdings" pitchFamily="2" charset="2"/>
              </a:rPr>
              <a:t>E.g</a:t>
            </a:r>
            <a:r>
              <a:rPr lang="es-ES" sz="2200" dirty="0">
                <a:sym typeface="Wingdings" pitchFamily="2" charset="2"/>
              </a:rPr>
              <a:t>., acotadas inferior o superiormente  El dinero gastado en una compra</a:t>
            </a:r>
          </a:p>
          <a:p>
            <a:pPr lvl="2"/>
            <a:r>
              <a:rPr lang="es-ES" sz="2200" dirty="0" err="1">
                <a:sym typeface="Wingdings" pitchFamily="2" charset="2"/>
              </a:rPr>
              <a:t>E.g</a:t>
            </a:r>
            <a:r>
              <a:rPr lang="es-ES" sz="2200" dirty="0">
                <a:sym typeface="Wingdings" pitchFamily="2" charset="2"/>
              </a:rPr>
              <a:t>., sin acotar  La temperatura de un procesador</a:t>
            </a:r>
          </a:p>
          <a:p>
            <a:pPr marL="542925" lvl="2" indent="0">
              <a:buNone/>
            </a:pPr>
            <a:endParaRPr lang="es-ES" sz="2200" dirty="0">
              <a:sym typeface="Wingdings" pitchFamily="2" charset="2"/>
            </a:endParaRPr>
          </a:p>
          <a:p>
            <a:pPr lvl="1"/>
            <a:r>
              <a:rPr lang="es-ES" sz="2400" dirty="0">
                <a:sym typeface="Wingdings" pitchFamily="2" charset="2"/>
              </a:rPr>
              <a:t>Las funciones aplicadas sobre una variable aleatoria continua estarán definidas para el dominio de esa variable. </a:t>
            </a:r>
            <a:endParaRPr lang="es-ES" sz="2200" dirty="0">
              <a:sym typeface="Wingdings" pitchFamily="2" charset="2"/>
            </a:endParaRPr>
          </a:p>
          <a:p>
            <a:pPr lvl="2"/>
            <a:endParaRPr lang="es-ES" sz="2600" dirty="0">
              <a:sym typeface="Wingdings" pitchFamily="2" charset="2"/>
            </a:endParaRPr>
          </a:p>
          <a:p>
            <a:pPr lvl="2"/>
            <a:endParaRPr lang="es-ES" sz="26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12</a:t>
            </a:fld>
            <a:endParaRPr lang="es-ES" noProof="1"/>
          </a:p>
        </p:txBody>
      </p:sp>
    </p:spTree>
    <p:extLst>
      <p:ext uri="{BB962C8B-B14F-4D97-AF65-F5344CB8AC3E}">
        <p14:creationId xmlns:p14="http://schemas.microsoft.com/office/powerpoint/2010/main" val="3252792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Función de densidad (PDF)</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2000" y="1935480"/>
            <a:ext cx="5884914" cy="4255770"/>
          </a:xfrm>
        </p:spPr>
        <p:txBody>
          <a:bodyPr/>
          <a:lstStyle/>
          <a:p>
            <a:pPr lvl="1"/>
            <a:r>
              <a:rPr lang="es-ES" sz="2400" dirty="0">
                <a:sym typeface="Wingdings" pitchFamily="2" charset="2"/>
              </a:rPr>
              <a:t>Es la función que caracteriza a las distribuciones de probabilidad continuas, denotada como f(X) o f(X=x</a:t>
            </a:r>
            <a:r>
              <a:rPr lang="es-ES" sz="2400" baseline="-25000" dirty="0">
                <a:sym typeface="Wingdings" pitchFamily="2" charset="2"/>
              </a:rPr>
              <a:t>i</a:t>
            </a:r>
            <a:r>
              <a:rPr lang="es-ES" sz="2400" dirty="0">
                <a:sym typeface="Wingdings" pitchFamily="2" charset="2"/>
              </a:rPr>
              <a:t>) </a:t>
            </a:r>
          </a:p>
          <a:p>
            <a:pPr lvl="1"/>
            <a:r>
              <a:rPr lang="es-ES" sz="2400" dirty="0">
                <a:sym typeface="Wingdings" pitchFamily="2" charset="2"/>
              </a:rPr>
              <a:t>La idea intuitiva detrás de ella es más compleja</a:t>
            </a:r>
          </a:p>
          <a:p>
            <a:pPr lvl="1"/>
            <a:r>
              <a:rPr lang="es-ES" sz="2400" dirty="0">
                <a:sym typeface="Wingdings" pitchFamily="2" charset="2"/>
              </a:rPr>
              <a:t>Al tener un número infinito de puntos, los puntos en sí no tienen una probabilidad absoluta</a:t>
            </a:r>
          </a:p>
          <a:p>
            <a:pPr lvl="1"/>
            <a:r>
              <a:rPr lang="es-ES" sz="2400" dirty="0">
                <a:sym typeface="Wingdings" pitchFamily="2" charset="2"/>
              </a:rPr>
              <a:t>La función representa la probabilidad relativa de un punto con respecto al resto de puntos en los que está definida la función  Como un peso o importancia de la frecuencia del valor con respecto a otros</a:t>
            </a:r>
          </a:p>
          <a:p>
            <a:pPr lvl="1"/>
            <a:endParaRPr lang="es-ES" sz="28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13</a:t>
            </a:fld>
            <a:endParaRPr lang="es-ES" noProof="1"/>
          </a:p>
        </p:txBody>
      </p:sp>
      <p:pic>
        <p:nvPicPr>
          <p:cNvPr id="7170" name="Picture 2" descr="/var/folders/6t/2mz5p7fj3m38n_t_lmp74hqr0000gn/T/com.microsoft.Powerpoint/WebArchiveCopyPasteTempFiles/plot.png?width=500&amp;height=457&amp;randomizer=-511158431">
            <a:extLst>
              <a:ext uri="{FF2B5EF4-FFF2-40B4-BE49-F238E27FC236}">
                <a16:creationId xmlns:a16="http://schemas.microsoft.com/office/drawing/2014/main" id="{7E4F7ADF-F612-EE49-B9D6-9C5371E52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077" y="1228300"/>
            <a:ext cx="5429923" cy="496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674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ALGUNAS PROPIEDADES</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2000" y="1935480"/>
                <a:ext cx="5884914" cy="4255770"/>
              </a:xfrm>
            </p:spPr>
            <p:txBody>
              <a:bodyPr/>
              <a:lstStyle/>
              <a:p>
                <a:pPr lvl="1"/>
                <a14:m>
                  <m:oMath xmlns:m="http://schemas.openxmlformats.org/officeDocument/2006/math">
                    <m:r>
                      <a:rPr lang="es-ES" sz="2800" b="0" i="1" smtClean="0">
                        <a:latin typeface="Cambria Math" panose="02040503050406030204" pitchFamily="18" charset="0"/>
                        <a:sym typeface="Wingdings" pitchFamily="2" charset="2"/>
                      </a:rPr>
                      <m:t>𝑓</m:t>
                    </m:r>
                    <m:d>
                      <m:dPr>
                        <m:ctrlPr>
                          <a:rPr lang="es-ES" sz="2800" b="0" i="1" smtClean="0">
                            <a:latin typeface="Cambria Math" panose="02040503050406030204" pitchFamily="18" charset="0"/>
                            <a:sym typeface="Wingdings" pitchFamily="2" charset="2"/>
                          </a:rPr>
                        </m:ctrlPr>
                      </m:dPr>
                      <m:e>
                        <m:r>
                          <a:rPr lang="es-ES" sz="2800" b="0" i="1" smtClean="0">
                            <a:latin typeface="Cambria Math" panose="02040503050406030204" pitchFamily="18" charset="0"/>
                            <a:sym typeface="Wingdings" pitchFamily="2" charset="2"/>
                          </a:rPr>
                          <m:t>𝑋</m:t>
                        </m:r>
                        <m:r>
                          <a:rPr lang="es-ES" sz="2800" b="0" i="1" smtClean="0">
                            <a:latin typeface="Cambria Math" panose="02040503050406030204" pitchFamily="18" charset="0"/>
                            <a:sym typeface="Wingdings" pitchFamily="2" charset="2"/>
                          </a:rPr>
                          <m:t>=</m:t>
                        </m:r>
                        <m:sSub>
                          <m:sSubPr>
                            <m:ctrlPr>
                              <a:rPr lang="es-ES" sz="2800" b="0" i="1" smtClean="0">
                                <a:latin typeface="Cambria Math" panose="02040503050406030204" pitchFamily="18" charset="0"/>
                                <a:sym typeface="Wingdings" pitchFamily="2" charset="2"/>
                              </a:rPr>
                            </m:ctrlPr>
                          </m:sSubPr>
                          <m:e>
                            <m:r>
                              <a:rPr lang="es-ES" sz="2800" b="0" i="1" smtClean="0">
                                <a:latin typeface="Cambria Math" panose="02040503050406030204" pitchFamily="18" charset="0"/>
                                <a:sym typeface="Wingdings" pitchFamily="2" charset="2"/>
                              </a:rPr>
                              <m:t>𝑥</m:t>
                            </m:r>
                          </m:e>
                          <m:sub>
                            <m:r>
                              <a:rPr lang="es-ES" sz="2800" b="0" i="1" smtClean="0">
                                <a:latin typeface="Cambria Math" panose="02040503050406030204" pitchFamily="18" charset="0"/>
                                <a:sym typeface="Wingdings" pitchFamily="2" charset="2"/>
                              </a:rPr>
                              <m:t>𝑖</m:t>
                            </m:r>
                          </m:sub>
                        </m:sSub>
                      </m:e>
                    </m:d>
                    <m:r>
                      <a:rPr lang="es-ES" sz="2800" b="0" i="1" smtClean="0">
                        <a:latin typeface="Cambria Math" panose="02040503050406030204" pitchFamily="18" charset="0"/>
                        <a:sym typeface="Wingdings" pitchFamily="2" charset="2"/>
                      </a:rPr>
                      <m:t>≥0</m:t>
                    </m:r>
                  </m:oMath>
                </a14:m>
                <a:br>
                  <a:rPr lang="es-ES" sz="2800" b="0" dirty="0">
                    <a:sym typeface="Wingdings" pitchFamily="2" charset="2"/>
                  </a:rPr>
                </a:br>
                <a:endParaRPr lang="es-ES" sz="2800" b="0" dirty="0">
                  <a:sym typeface="Wingdings" pitchFamily="2" charset="2"/>
                </a:endParaRPr>
              </a:p>
              <a:p>
                <a:pPr lvl="1"/>
                <a14:m>
                  <m:oMath xmlns:m="http://schemas.openxmlformats.org/officeDocument/2006/math">
                    <m:nary>
                      <m:naryPr>
                        <m:ctrlPr>
                          <a:rPr lang="es-ES" sz="2800" i="1" smtClean="0">
                            <a:latin typeface="Cambria Math" panose="02040503050406030204" pitchFamily="18" charset="0"/>
                            <a:sym typeface="Wingdings" pitchFamily="2" charset="2"/>
                          </a:rPr>
                        </m:ctrlPr>
                      </m:naryPr>
                      <m:sub>
                        <m:r>
                          <m:rPr>
                            <m:brk m:alnAt="23"/>
                          </m:rPr>
                          <a:rPr lang="es-ES" sz="2800" b="0" i="1" smtClean="0">
                            <a:latin typeface="Cambria Math" panose="02040503050406030204" pitchFamily="18" charset="0"/>
                            <a:sym typeface="Wingdings" pitchFamily="2" charset="2"/>
                          </a:rPr>
                          <m:t>−</m:t>
                        </m:r>
                        <m:r>
                          <a:rPr lang="es-ES" sz="2800" b="0" i="1" smtClean="0">
                            <a:latin typeface="Cambria Math" panose="02040503050406030204" pitchFamily="18" charset="0"/>
                            <a:ea typeface="Cambria Math" panose="02040503050406030204" pitchFamily="18" charset="0"/>
                            <a:sym typeface="Wingdings" pitchFamily="2" charset="2"/>
                          </a:rPr>
                          <m:t>∞</m:t>
                        </m:r>
                      </m:sub>
                      <m:sup>
                        <m:r>
                          <a:rPr lang="es-ES" sz="2800" i="1" smtClean="0">
                            <a:latin typeface="Cambria Math" panose="02040503050406030204" pitchFamily="18" charset="0"/>
                            <a:ea typeface="Cambria Math" panose="02040503050406030204" pitchFamily="18" charset="0"/>
                            <a:sym typeface="Wingdings" pitchFamily="2" charset="2"/>
                          </a:rPr>
                          <m:t>∞</m:t>
                        </m:r>
                      </m:sup>
                      <m:e>
                        <m:r>
                          <a:rPr lang="es-ES" sz="2800" b="0" i="1" smtClean="0">
                            <a:latin typeface="Cambria Math" panose="02040503050406030204" pitchFamily="18" charset="0"/>
                            <a:sym typeface="Wingdings" pitchFamily="2" charset="2"/>
                          </a:rPr>
                          <m:t>𝑓</m:t>
                        </m:r>
                        <m:d>
                          <m:dPr>
                            <m:ctrlPr>
                              <a:rPr lang="es-ES" sz="2800" b="0" i="1" smtClean="0">
                                <a:latin typeface="Cambria Math" panose="02040503050406030204" pitchFamily="18" charset="0"/>
                                <a:sym typeface="Wingdings" pitchFamily="2" charset="2"/>
                              </a:rPr>
                            </m:ctrlPr>
                          </m:dPr>
                          <m:e>
                            <m:r>
                              <a:rPr lang="es-ES" sz="2800" b="0" i="1" smtClean="0">
                                <a:latin typeface="Cambria Math" panose="02040503050406030204" pitchFamily="18" charset="0"/>
                                <a:sym typeface="Wingdings" pitchFamily="2" charset="2"/>
                              </a:rPr>
                              <m:t>𝑥</m:t>
                            </m:r>
                          </m:e>
                        </m:d>
                        <m:r>
                          <a:rPr lang="es-ES" sz="2800" b="0" i="1" smtClean="0">
                            <a:latin typeface="Cambria Math" panose="02040503050406030204" pitchFamily="18" charset="0"/>
                            <a:sym typeface="Wingdings" pitchFamily="2" charset="2"/>
                          </a:rPr>
                          <m:t>𝑑𝑥</m:t>
                        </m:r>
                        <m:r>
                          <a:rPr lang="es-ES" sz="2800" b="0" i="1" smtClean="0">
                            <a:latin typeface="Cambria Math" panose="02040503050406030204" pitchFamily="18" charset="0"/>
                            <a:sym typeface="Wingdings" pitchFamily="2" charset="2"/>
                          </a:rPr>
                          <m:t>=1</m:t>
                        </m:r>
                      </m:e>
                    </m:nary>
                  </m:oMath>
                </a14:m>
                <a:endParaRPr lang="es-ES" sz="2800" dirty="0">
                  <a:sym typeface="Wingdings" pitchFamily="2" charset="2"/>
                </a:endParaRPr>
              </a:p>
              <a:p>
                <a:pPr lvl="1"/>
                <a:endParaRPr lang="es-ES" sz="2800" dirty="0">
                  <a:sym typeface="Wingdings" pitchFamily="2" charset="2"/>
                </a:endParaRPr>
              </a:p>
              <a:p>
                <a:pPr lvl="1"/>
                <a:r>
                  <a:rPr lang="es-ES" sz="2800" dirty="0">
                    <a:sym typeface="Wingdings" pitchFamily="2" charset="2"/>
                  </a:rPr>
                  <a:t>Para cualquier intervalo definido por a y b, tenemos que:</a:t>
                </a:r>
                <a:br>
                  <a:rPr lang="es-ES" sz="2800" dirty="0">
                    <a:sym typeface="Wingdings" pitchFamily="2" charset="2"/>
                  </a:rPr>
                </a:br>
                <a:br>
                  <a:rPr lang="es-ES" sz="2800" dirty="0">
                    <a:sym typeface="Wingdings" pitchFamily="2" charset="2"/>
                  </a:rPr>
                </a:br>
                <a14:m>
                  <m:oMath xmlns:m="http://schemas.openxmlformats.org/officeDocument/2006/math">
                    <m:r>
                      <a:rPr lang="es-ES" sz="2800" b="0" i="1" smtClean="0">
                        <a:latin typeface="Cambria Math" panose="02040503050406030204" pitchFamily="18" charset="0"/>
                        <a:sym typeface="Wingdings" pitchFamily="2" charset="2"/>
                      </a:rPr>
                      <m:t>𝑃</m:t>
                    </m:r>
                    <m:d>
                      <m:dPr>
                        <m:ctrlPr>
                          <a:rPr lang="es-ES" sz="2800" b="0" i="1" smtClean="0">
                            <a:latin typeface="Cambria Math" panose="02040503050406030204" pitchFamily="18" charset="0"/>
                            <a:sym typeface="Wingdings" pitchFamily="2" charset="2"/>
                          </a:rPr>
                        </m:ctrlPr>
                      </m:dPr>
                      <m:e>
                        <m:r>
                          <a:rPr lang="es-ES" sz="2800" b="0" i="1" smtClean="0">
                            <a:latin typeface="Cambria Math" panose="02040503050406030204" pitchFamily="18" charset="0"/>
                            <a:sym typeface="Wingdings" pitchFamily="2" charset="2"/>
                          </a:rPr>
                          <m:t>𝑎</m:t>
                        </m:r>
                        <m:r>
                          <a:rPr lang="es-ES" sz="2800" b="0" i="1" smtClean="0">
                            <a:latin typeface="Cambria Math" panose="02040503050406030204" pitchFamily="18" charset="0"/>
                            <a:sym typeface="Wingdings" pitchFamily="2" charset="2"/>
                          </a:rPr>
                          <m:t>≤</m:t>
                        </m:r>
                        <m:r>
                          <a:rPr lang="es-ES" sz="2800" b="0" i="1" smtClean="0">
                            <a:latin typeface="Cambria Math" panose="02040503050406030204" pitchFamily="18" charset="0"/>
                            <a:sym typeface="Wingdings" pitchFamily="2" charset="2"/>
                          </a:rPr>
                          <m:t>𝑋</m:t>
                        </m:r>
                        <m:r>
                          <a:rPr lang="es-ES" sz="2800" b="0" i="1" smtClean="0">
                            <a:latin typeface="Cambria Math" panose="02040503050406030204" pitchFamily="18" charset="0"/>
                            <a:sym typeface="Wingdings" pitchFamily="2" charset="2"/>
                          </a:rPr>
                          <m:t>≤</m:t>
                        </m:r>
                        <m:r>
                          <a:rPr lang="es-ES" sz="2800" b="0" i="1" smtClean="0">
                            <a:latin typeface="Cambria Math" panose="02040503050406030204" pitchFamily="18" charset="0"/>
                            <a:sym typeface="Wingdings" pitchFamily="2" charset="2"/>
                          </a:rPr>
                          <m:t>𝑏</m:t>
                        </m:r>
                      </m:e>
                    </m:d>
                    <m:r>
                      <a:rPr lang="es-ES" sz="2800" b="0" i="1" smtClean="0">
                        <a:latin typeface="Cambria Math" panose="02040503050406030204" pitchFamily="18" charset="0"/>
                        <a:sym typeface="Wingdings" pitchFamily="2" charset="2"/>
                      </a:rPr>
                      <m:t>=</m:t>
                    </m:r>
                    <m:nary>
                      <m:naryPr>
                        <m:ctrlPr>
                          <a:rPr lang="es-ES" sz="2800" b="0" i="1" smtClean="0">
                            <a:latin typeface="Cambria Math" panose="02040503050406030204" pitchFamily="18" charset="0"/>
                            <a:sym typeface="Wingdings" pitchFamily="2" charset="2"/>
                          </a:rPr>
                        </m:ctrlPr>
                      </m:naryPr>
                      <m:sub>
                        <m:r>
                          <m:rPr>
                            <m:brk m:alnAt="23"/>
                          </m:rPr>
                          <a:rPr lang="es-ES" sz="2800" b="0" i="1" smtClean="0">
                            <a:latin typeface="Cambria Math" panose="02040503050406030204" pitchFamily="18" charset="0"/>
                            <a:sym typeface="Wingdings" pitchFamily="2" charset="2"/>
                          </a:rPr>
                          <m:t>𝑎</m:t>
                        </m:r>
                      </m:sub>
                      <m:sup>
                        <m:r>
                          <a:rPr lang="es-ES" sz="2800" b="0" i="1" smtClean="0">
                            <a:latin typeface="Cambria Math" panose="02040503050406030204" pitchFamily="18" charset="0"/>
                            <a:sym typeface="Wingdings" pitchFamily="2" charset="2"/>
                          </a:rPr>
                          <m:t>𝑏</m:t>
                        </m:r>
                      </m:sup>
                      <m:e>
                        <m:r>
                          <a:rPr lang="es-ES" sz="2800" b="0" i="1" smtClean="0">
                            <a:latin typeface="Cambria Math" panose="02040503050406030204" pitchFamily="18" charset="0"/>
                            <a:sym typeface="Wingdings" pitchFamily="2" charset="2"/>
                          </a:rPr>
                          <m:t>𝑓</m:t>
                        </m:r>
                        <m:d>
                          <m:dPr>
                            <m:ctrlPr>
                              <a:rPr lang="es-ES" sz="2800" b="0" i="1" smtClean="0">
                                <a:latin typeface="Cambria Math" panose="02040503050406030204" pitchFamily="18" charset="0"/>
                                <a:sym typeface="Wingdings" pitchFamily="2" charset="2"/>
                              </a:rPr>
                            </m:ctrlPr>
                          </m:dPr>
                          <m:e>
                            <m:r>
                              <a:rPr lang="es-ES" sz="2800" b="0" i="1" smtClean="0">
                                <a:latin typeface="Cambria Math" panose="02040503050406030204" pitchFamily="18" charset="0"/>
                                <a:sym typeface="Wingdings" pitchFamily="2" charset="2"/>
                              </a:rPr>
                              <m:t>𝑥</m:t>
                            </m:r>
                          </m:e>
                        </m:d>
                        <m:r>
                          <a:rPr lang="es-ES" sz="2800" b="0" i="1" smtClean="0">
                            <a:latin typeface="Cambria Math" panose="02040503050406030204" pitchFamily="18" charset="0"/>
                            <a:sym typeface="Wingdings" pitchFamily="2" charset="2"/>
                          </a:rPr>
                          <m:t>𝑑𝑥</m:t>
                        </m:r>
                      </m:e>
                    </m:nary>
                  </m:oMath>
                </a14:m>
                <a:endParaRPr lang="es-ES" sz="2800" dirty="0">
                  <a:sym typeface="Wingdings" pitchFamily="2" charset="2"/>
                </a:endParaRPr>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2000" y="1935480"/>
                <a:ext cx="5884914" cy="4255770"/>
              </a:xfrm>
              <a:blipFill>
                <a:blip r:embed="rId3"/>
                <a:stretch>
                  <a:fillRect l="-3664" t="-2374" r="-3233" b="-51929"/>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14</a:t>
            </a:fld>
            <a:endParaRPr lang="es-ES" noProof="1"/>
          </a:p>
        </p:txBody>
      </p:sp>
      <p:pic>
        <p:nvPicPr>
          <p:cNvPr id="7" name="Picture 2" descr="/var/folders/6t/2mz5p7fj3m38n_t_lmp74hqr0000gn/T/com.microsoft.Powerpoint/WebArchiveCopyPasteTempFiles/plot.png?width=400&amp;height=400&amp;randomizer=1543338921">
            <a:extLst>
              <a:ext uri="{FF2B5EF4-FFF2-40B4-BE49-F238E27FC236}">
                <a16:creationId xmlns:a16="http://schemas.microsoft.com/office/drawing/2014/main" id="{7BDE4E3A-F71F-EB4F-9370-F7EEB2753E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48" t="6392" r="7752" b="5408"/>
          <a:stretch/>
        </p:blipFill>
        <p:spPr bwMode="auto">
          <a:xfrm>
            <a:off x="7395177" y="1512000"/>
            <a:ext cx="4469479" cy="4726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675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Función de distribución cumulativa o acumulada (CDF)</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5180562"/>
                <a:ext cx="9413041" cy="1010687"/>
              </a:xfrm>
            </p:spPr>
            <p:txBody>
              <a:bodyPr/>
              <a:lstStyle/>
              <a:p>
                <a:pPr marL="266700" lvl="1" indent="0">
                  <a:buNone/>
                </a:pPr>
                <a14:m>
                  <m:oMathPara xmlns:m="http://schemas.openxmlformats.org/officeDocument/2006/math">
                    <m:oMathParaPr>
                      <m:jc m:val="centerGroup"/>
                    </m:oMathParaPr>
                    <m:oMath xmlns:m="http://schemas.openxmlformats.org/officeDocument/2006/math">
                      <m:sSub>
                        <m:sSubPr>
                          <m:ctrlPr>
                            <a:rPr lang="es-ES" sz="2800" i="1" dirty="0" smtClean="0">
                              <a:latin typeface="Cambria Math" panose="02040503050406030204" pitchFamily="18" charset="0"/>
                              <a:sym typeface="Wingdings" pitchFamily="2" charset="2"/>
                            </a:rPr>
                          </m:ctrlPr>
                        </m:sSubPr>
                        <m:e>
                          <m:r>
                            <a:rPr lang="es-ES" sz="2800" b="0" i="1" dirty="0" smtClean="0">
                              <a:latin typeface="Cambria Math" panose="02040503050406030204" pitchFamily="18" charset="0"/>
                              <a:sym typeface="Wingdings" pitchFamily="2" charset="2"/>
                            </a:rPr>
                            <m:t>𝐹</m:t>
                          </m:r>
                        </m:e>
                        <m:sub>
                          <m:r>
                            <a:rPr lang="es-ES" sz="2800" b="0" i="1" dirty="0" smtClean="0">
                              <a:latin typeface="Cambria Math" panose="02040503050406030204" pitchFamily="18" charset="0"/>
                              <a:sym typeface="Wingdings" pitchFamily="2" charset="2"/>
                            </a:rPr>
                            <m:t>𝑋</m:t>
                          </m:r>
                        </m:sub>
                      </m:sSub>
                      <m:d>
                        <m:dPr>
                          <m:ctrlPr>
                            <a:rPr lang="es-ES" sz="2800" i="1" dirty="0" smtClean="0">
                              <a:latin typeface="Cambria Math" panose="02040503050406030204" pitchFamily="18" charset="0"/>
                              <a:sym typeface="Wingdings" pitchFamily="2" charset="2"/>
                            </a:rPr>
                          </m:ctrlPr>
                        </m:dPr>
                        <m:e>
                          <m:r>
                            <a:rPr lang="es-ES" sz="2800" i="1" dirty="0" smtClean="0">
                              <a:latin typeface="Cambria Math" panose="02040503050406030204" pitchFamily="18" charset="0"/>
                              <a:sym typeface="Wingdings" pitchFamily="2" charset="2"/>
                            </a:rPr>
                            <m:t>𝑥</m:t>
                          </m:r>
                        </m:e>
                      </m:d>
                      <m:r>
                        <a:rPr lang="es-ES" sz="2800" i="1" dirty="0" smtClean="0">
                          <a:latin typeface="Cambria Math" panose="02040503050406030204" pitchFamily="18" charset="0"/>
                          <a:sym typeface="Wingdings" pitchFamily="2" charset="2"/>
                        </a:rPr>
                        <m:t>= </m:t>
                      </m:r>
                      <m:r>
                        <a:rPr lang="es-ES" sz="2800" i="1" dirty="0" smtClean="0">
                          <a:latin typeface="Cambria Math" panose="02040503050406030204" pitchFamily="18" charset="0"/>
                          <a:sym typeface="Wingdings" pitchFamily="2" charset="2"/>
                        </a:rPr>
                        <m:t>𝑃</m:t>
                      </m:r>
                      <m:d>
                        <m:dPr>
                          <m:ctrlPr>
                            <a:rPr lang="es-ES" sz="2800" i="1" dirty="0" smtClean="0">
                              <a:latin typeface="Cambria Math" panose="02040503050406030204" pitchFamily="18" charset="0"/>
                              <a:sym typeface="Wingdings" pitchFamily="2" charset="2"/>
                            </a:rPr>
                          </m:ctrlPr>
                        </m:dPr>
                        <m:e>
                          <m:r>
                            <a:rPr lang="es-ES" sz="2800" i="1" dirty="0" smtClean="0">
                              <a:latin typeface="Cambria Math" panose="02040503050406030204" pitchFamily="18" charset="0"/>
                              <a:sym typeface="Wingdings" pitchFamily="2" charset="2"/>
                            </a:rPr>
                            <m:t>𝑋</m:t>
                          </m:r>
                          <m:r>
                            <a:rPr lang="es-ES" sz="2800" b="0" i="1" dirty="0" smtClean="0">
                              <a:latin typeface="Cambria Math" panose="02040503050406030204" pitchFamily="18" charset="0"/>
                              <a:sym typeface="Wingdings" pitchFamily="2" charset="2"/>
                            </a:rPr>
                            <m:t>≤</m:t>
                          </m:r>
                          <m:r>
                            <a:rPr lang="es-ES" sz="2800" i="1" dirty="0" smtClean="0">
                              <a:latin typeface="Cambria Math" panose="02040503050406030204" pitchFamily="18" charset="0"/>
                              <a:sym typeface="Wingdings" pitchFamily="2" charset="2"/>
                            </a:rPr>
                            <m:t>𝑥</m:t>
                          </m:r>
                        </m:e>
                      </m:d>
                    </m:oMath>
                  </m:oMathPara>
                </a14:m>
                <a:endParaRPr lang="es-ES" sz="2800" dirty="0">
                  <a:sym typeface="Wingdings" pitchFamily="2" charset="2"/>
                </a:endParaRPr>
              </a:p>
              <a:p>
                <a:pPr marL="266700" lvl="1" indent="0">
                  <a:buNone/>
                </a:pPr>
                <a:r>
                  <a:rPr lang="es-ES" sz="2600" dirty="0">
                    <a:sym typeface="Wingdings" pitchFamily="2" charset="2"/>
                  </a:rPr>
                  <a:t>Definida tanto para variables discretas como variables continuas</a:t>
                </a:r>
              </a:p>
              <a:p>
                <a:pPr marL="266700" lvl="1" indent="0">
                  <a:buNone/>
                </a:pPr>
                <a:r>
                  <a:rPr lang="es-ES" sz="2600" dirty="0">
                    <a:sym typeface="Wingdings" pitchFamily="2" charset="2"/>
                  </a:rPr>
                  <a:t>Es la probabilidad que observemos individuos en la población con un valor menor o igual que uno dado</a:t>
                </a:r>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5180562"/>
                <a:ext cx="9413041" cy="1010687"/>
              </a:xfrm>
              <a:blipFill>
                <a:blip r:embed="rId3"/>
                <a:stretch>
                  <a:fillRect t="-7595" b="-75949"/>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15</a:t>
            </a:fld>
            <a:endParaRPr lang="es-ES" noProof="1"/>
          </a:p>
        </p:txBody>
      </p:sp>
      <p:pic>
        <p:nvPicPr>
          <p:cNvPr id="2050" name="Picture 2" descr="/var/folders/6t/2mz5p7fj3m38n_t_lmp74hqr0000gn/T/com.microsoft.Powerpoint/WebArchiveCopyPasteTempFiles/plot.png?width=400&amp;height=400&amp;randomizer=1543338921">
            <a:extLst>
              <a:ext uri="{FF2B5EF4-FFF2-40B4-BE49-F238E27FC236}">
                <a16:creationId xmlns:a16="http://schemas.microsoft.com/office/drawing/2014/main" id="{EBF2664D-52FE-6949-AC77-F0A536005B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48" t="6392" r="7752" b="5408"/>
          <a:stretch/>
        </p:blipFill>
        <p:spPr bwMode="auto">
          <a:xfrm>
            <a:off x="1504601" y="1076324"/>
            <a:ext cx="3910681" cy="41357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ar/folders/6t/2mz5p7fj3m38n_t_lmp74hqr0000gn/T/com.microsoft.Powerpoint/WebArchiveCopyPasteTempFiles/plot.png?width=400&amp;height=400&amp;randomizer=621473330">
            <a:extLst>
              <a:ext uri="{FF2B5EF4-FFF2-40B4-BE49-F238E27FC236}">
                <a16:creationId xmlns:a16="http://schemas.microsoft.com/office/drawing/2014/main" id="{24042ECA-BE47-3947-961C-8D6E076129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t="6693" r="-1149" b="5107"/>
          <a:stretch/>
        </p:blipFill>
        <p:spPr bwMode="auto">
          <a:xfrm>
            <a:off x="5415282" y="1045845"/>
            <a:ext cx="4742897" cy="4135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52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Probabilidad en intervalos</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4617720"/>
                <a:ext cx="9197918" cy="1573529"/>
              </a:xfrm>
            </p:spPr>
            <p:txBody>
              <a:bodyPr/>
              <a:lstStyle/>
              <a:p>
                <a:pPr marL="266700" lvl="1" indent="0">
                  <a:buNone/>
                </a:pPr>
                <a:endParaRPr lang="es-ES" sz="2800" dirty="0">
                  <a:sym typeface="Wingdings" pitchFamily="2" charset="2"/>
                </a:endParaRPr>
              </a:p>
              <a:p>
                <a:pPr marL="266700" lvl="1" indent="0">
                  <a:buNone/>
                </a:pPr>
                <a14:m>
                  <m:oMathPara xmlns:m="http://schemas.openxmlformats.org/officeDocument/2006/math">
                    <m:oMathParaPr>
                      <m:jc m:val="center"/>
                    </m:oMathParaPr>
                    <m:oMath xmlns:m="http://schemas.openxmlformats.org/officeDocument/2006/math">
                      <m:sSub>
                        <m:sSubPr>
                          <m:ctrlPr>
                            <a:rPr lang="es-ES" sz="260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𝐹</m:t>
                          </m:r>
                        </m:e>
                        <m:sub>
                          <m:r>
                            <a:rPr lang="es-ES" sz="2600" b="0" i="1" smtClean="0">
                              <a:latin typeface="Cambria Math" panose="02040503050406030204" pitchFamily="18" charset="0"/>
                              <a:sym typeface="Wingdings" pitchFamily="2" charset="2"/>
                            </a:rPr>
                            <m:t>𝑋</m:t>
                          </m:r>
                        </m:sub>
                      </m:sSub>
                      <m:d>
                        <m:dPr>
                          <m:ctrlPr>
                            <a:rPr lang="es-ES" sz="2600" b="0" i="1" smtClean="0">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𝑏</m:t>
                          </m:r>
                        </m:e>
                      </m:d>
                      <m:r>
                        <a:rPr lang="es-ES" sz="2600" b="0" i="1" smtClean="0">
                          <a:latin typeface="Cambria Math" panose="02040503050406030204" pitchFamily="18" charset="0"/>
                          <a:sym typeface="Wingdings" pitchFamily="2" charset="2"/>
                        </a:rPr>
                        <m:t>−</m:t>
                      </m:r>
                      <m:sSub>
                        <m:sSubPr>
                          <m:ctrlPr>
                            <a:rPr lang="es-ES" sz="2600" i="1">
                              <a:latin typeface="Cambria Math" panose="02040503050406030204" pitchFamily="18" charset="0"/>
                              <a:sym typeface="Wingdings" pitchFamily="2" charset="2"/>
                            </a:rPr>
                          </m:ctrlPr>
                        </m:sSubPr>
                        <m:e>
                          <m:r>
                            <a:rPr lang="es-ES" sz="2600" i="1">
                              <a:latin typeface="Cambria Math" panose="02040503050406030204" pitchFamily="18" charset="0"/>
                              <a:sym typeface="Wingdings" pitchFamily="2" charset="2"/>
                            </a:rPr>
                            <m:t>𝐹</m:t>
                          </m:r>
                        </m:e>
                        <m:sub>
                          <m:r>
                            <a:rPr lang="es-ES" sz="2600" i="1">
                              <a:latin typeface="Cambria Math" panose="02040503050406030204" pitchFamily="18" charset="0"/>
                              <a:sym typeface="Wingdings" pitchFamily="2" charset="2"/>
                            </a:rPr>
                            <m:t>𝑋</m:t>
                          </m:r>
                        </m:sub>
                      </m:sSub>
                      <m:d>
                        <m:dPr>
                          <m:ctrlPr>
                            <a:rPr lang="es-ES" sz="2600" i="1">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𝑎</m:t>
                          </m:r>
                        </m:e>
                      </m:d>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𝑃</m:t>
                      </m:r>
                      <m:d>
                        <m:dPr>
                          <m:ctrlPr>
                            <a:rPr lang="es-ES" sz="2600" b="0" i="1" smtClean="0">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𝑎</m:t>
                          </m:r>
                          <m:r>
                            <a:rPr lang="es-ES" sz="2600" b="0" i="1" smtClean="0">
                              <a:latin typeface="Cambria Math" panose="02040503050406030204" pitchFamily="18" charset="0"/>
                              <a:sym typeface="Wingdings" pitchFamily="2" charset="2"/>
                            </a:rPr>
                            <m:t>&lt;</m:t>
                          </m:r>
                          <m:r>
                            <a:rPr lang="es-ES" sz="2600" b="0" i="1" smtClean="0">
                              <a:latin typeface="Cambria Math" panose="02040503050406030204" pitchFamily="18" charset="0"/>
                              <a:sym typeface="Wingdings" pitchFamily="2" charset="2"/>
                            </a:rPr>
                            <m:t>𝑋</m:t>
                          </m:r>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𝑏</m:t>
                          </m:r>
                        </m:e>
                      </m:d>
                    </m:oMath>
                  </m:oMathPara>
                </a14:m>
                <a:endParaRPr lang="es-ES" sz="2600" b="0" dirty="0">
                  <a:sym typeface="Wingdings" pitchFamily="2" charset="2"/>
                </a:endParaRPr>
              </a:p>
              <a:p>
                <a:pPr lvl="1"/>
                <a:endParaRPr lang="es-ES" sz="2600" dirty="0">
                  <a:sym typeface="Wingdings" pitchFamily="2" charset="2"/>
                </a:endParaRPr>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4617720"/>
                <a:ext cx="9197918" cy="1573529"/>
              </a:xfrm>
              <a:blipFill>
                <a:blip r:embed="rId3"/>
                <a:stretch>
                  <a:fillRect/>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16</a:t>
            </a:fld>
            <a:endParaRPr lang="es-ES" noProof="1"/>
          </a:p>
        </p:txBody>
      </p:sp>
      <p:pic>
        <p:nvPicPr>
          <p:cNvPr id="9218" name="Picture 2" descr="/var/folders/6t/2mz5p7fj3m38n_t_lmp74hqr0000gn/T/com.microsoft.Powerpoint/WebArchiveCopyPasteTempFiles/plot.png?width=642&amp;height=457&amp;randomizer=1655397910">
            <a:extLst>
              <a:ext uri="{FF2B5EF4-FFF2-40B4-BE49-F238E27FC236}">
                <a16:creationId xmlns:a16="http://schemas.microsoft.com/office/drawing/2014/main" id="{E38C2DE9-DAEC-2448-9C24-0875DAAB1A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43" y="1512000"/>
            <a:ext cx="4680714" cy="333191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var/folders/6t/2mz5p7fj3m38n_t_lmp74hqr0000gn/T/com.microsoft.Powerpoint/WebArchiveCopyPasteTempFiles/plot.png?width=642&amp;height=457&amp;randomizer=-1399438773">
            <a:extLst>
              <a:ext uri="{FF2B5EF4-FFF2-40B4-BE49-F238E27FC236}">
                <a16:creationId xmlns:a16="http://schemas.microsoft.com/office/drawing/2014/main" id="{C3A2B6CC-591A-B242-8B76-BCBA57EA0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7097" y="1512000"/>
            <a:ext cx="4680714" cy="3331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117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Probabilidad en intervalos</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9197918" cy="4679249"/>
              </a:xfrm>
            </p:spPr>
            <p:txBody>
              <a:bodyPr/>
              <a:lstStyle/>
              <a:p>
                <a:pPr marL="266700" lvl="1" indent="0">
                  <a:buNone/>
                </a:pPr>
                <a:endParaRPr lang="es-ES" sz="2800" dirty="0">
                  <a:sym typeface="Wingdings" pitchFamily="2" charset="2"/>
                </a:endParaRPr>
              </a:p>
              <a:p>
                <a:pPr lvl="1"/>
                <a14:m>
                  <m:oMath xmlns:m="http://schemas.openxmlformats.org/officeDocument/2006/math">
                    <m:sSub>
                      <m:sSubPr>
                        <m:ctrlPr>
                          <a:rPr lang="es-ES" sz="2600" i="1" smtClean="0">
                            <a:latin typeface="Cambria Math" panose="02040503050406030204" pitchFamily="18" charset="0"/>
                            <a:sym typeface="Wingdings" pitchFamily="2" charset="2"/>
                          </a:rPr>
                        </m:ctrlPr>
                      </m:sSubPr>
                      <m:e>
                        <m:r>
                          <a:rPr lang="es-ES" sz="2600" b="0" i="1" smtClean="0">
                            <a:latin typeface="Cambria Math" panose="02040503050406030204" pitchFamily="18" charset="0"/>
                            <a:sym typeface="Wingdings" pitchFamily="2" charset="2"/>
                          </a:rPr>
                          <m:t>𝐹</m:t>
                        </m:r>
                      </m:e>
                      <m:sub>
                        <m:r>
                          <a:rPr lang="es-ES" sz="2600" b="0" i="1" smtClean="0">
                            <a:latin typeface="Cambria Math" panose="02040503050406030204" pitchFamily="18" charset="0"/>
                            <a:sym typeface="Wingdings" pitchFamily="2" charset="2"/>
                          </a:rPr>
                          <m:t>𝑋</m:t>
                        </m:r>
                      </m:sub>
                    </m:sSub>
                    <m:d>
                      <m:dPr>
                        <m:ctrlPr>
                          <a:rPr lang="es-ES" sz="2600" b="0" i="1" smtClean="0">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𝑏</m:t>
                        </m:r>
                      </m:e>
                    </m:d>
                    <m:r>
                      <a:rPr lang="es-ES" sz="2600" b="0" i="1" smtClean="0">
                        <a:latin typeface="Cambria Math" panose="02040503050406030204" pitchFamily="18" charset="0"/>
                        <a:sym typeface="Wingdings" pitchFamily="2" charset="2"/>
                      </a:rPr>
                      <m:t>−</m:t>
                    </m:r>
                    <m:sSub>
                      <m:sSubPr>
                        <m:ctrlPr>
                          <a:rPr lang="es-ES" sz="2600" i="1">
                            <a:latin typeface="Cambria Math" panose="02040503050406030204" pitchFamily="18" charset="0"/>
                            <a:sym typeface="Wingdings" pitchFamily="2" charset="2"/>
                          </a:rPr>
                        </m:ctrlPr>
                      </m:sSubPr>
                      <m:e>
                        <m:r>
                          <a:rPr lang="es-ES" sz="2600" i="1">
                            <a:latin typeface="Cambria Math" panose="02040503050406030204" pitchFamily="18" charset="0"/>
                            <a:sym typeface="Wingdings" pitchFamily="2" charset="2"/>
                          </a:rPr>
                          <m:t>𝐹</m:t>
                        </m:r>
                      </m:e>
                      <m:sub>
                        <m:r>
                          <a:rPr lang="es-ES" sz="2600" i="1">
                            <a:latin typeface="Cambria Math" panose="02040503050406030204" pitchFamily="18" charset="0"/>
                            <a:sym typeface="Wingdings" pitchFamily="2" charset="2"/>
                          </a:rPr>
                          <m:t>𝑋</m:t>
                        </m:r>
                      </m:sub>
                    </m:sSub>
                    <m:d>
                      <m:dPr>
                        <m:ctrlPr>
                          <a:rPr lang="es-ES" sz="2600" i="1">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𝑎</m:t>
                        </m:r>
                      </m:e>
                    </m:d>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𝑃</m:t>
                    </m:r>
                    <m:d>
                      <m:dPr>
                        <m:ctrlPr>
                          <a:rPr lang="es-ES" sz="2600" b="0" i="1" smtClean="0">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𝑎</m:t>
                        </m:r>
                        <m:r>
                          <a:rPr lang="es-ES" sz="2600" b="0" i="1" smtClean="0">
                            <a:latin typeface="Cambria Math" panose="02040503050406030204" pitchFamily="18" charset="0"/>
                            <a:sym typeface="Wingdings" pitchFamily="2" charset="2"/>
                          </a:rPr>
                          <m:t>&lt;</m:t>
                        </m:r>
                        <m:r>
                          <a:rPr lang="es-ES" sz="2600" b="0" i="1" smtClean="0">
                            <a:latin typeface="Cambria Math" panose="02040503050406030204" pitchFamily="18" charset="0"/>
                            <a:sym typeface="Wingdings" pitchFamily="2" charset="2"/>
                          </a:rPr>
                          <m:t>𝑋</m:t>
                        </m:r>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𝑏</m:t>
                        </m:r>
                      </m:e>
                    </m:d>
                  </m:oMath>
                </a14:m>
                <a:endParaRPr lang="es-ES" sz="2600" b="0" dirty="0">
                  <a:sym typeface="Wingdings" pitchFamily="2" charset="2"/>
                </a:endParaRPr>
              </a:p>
              <a:p>
                <a:pPr lvl="1"/>
                <a:endParaRPr lang="es-ES" sz="2600" dirty="0">
                  <a:sym typeface="Wingdings" pitchFamily="2" charset="2"/>
                </a:endParaRPr>
              </a:p>
              <a:p>
                <a:pPr lvl="1"/>
                <a:r>
                  <a:rPr lang="es-ES" sz="2600" dirty="0">
                    <a:sym typeface="Wingdings" pitchFamily="2" charset="2"/>
                  </a:rPr>
                  <a:t>En las distribuciones de probabilidad continuas P(X=x</a:t>
                </a:r>
                <a:r>
                  <a:rPr lang="es-ES" sz="2600" baseline="-25000" dirty="0">
                    <a:sym typeface="Wingdings" pitchFamily="2" charset="2"/>
                  </a:rPr>
                  <a:t>i</a:t>
                </a:r>
                <a:r>
                  <a:rPr lang="es-ES" sz="2600" dirty="0">
                    <a:sym typeface="Wingdings" pitchFamily="2" charset="2"/>
                  </a:rPr>
                  <a:t> ) = 0 . Por eso mismo en las distribuciones continuas:</a:t>
                </a:r>
                <a:br>
                  <a:rPr lang="es-ES" sz="2600" dirty="0">
                    <a:sym typeface="Wingdings" pitchFamily="2" charset="2"/>
                  </a:rPr>
                </a:br>
                <a:endParaRPr lang="es-ES" sz="2600" dirty="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r>
                        <a:rPr lang="es-ES" sz="2600" b="0" i="1" smtClean="0">
                          <a:latin typeface="Cambria Math" panose="02040503050406030204" pitchFamily="18" charset="0"/>
                          <a:sym typeface="Wingdings" pitchFamily="2" charset="2"/>
                        </a:rPr>
                        <m:t>𝑃</m:t>
                      </m:r>
                      <m:d>
                        <m:dPr>
                          <m:ctrlPr>
                            <a:rPr lang="es-ES" sz="2600" b="0" i="1" smtClean="0">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𝑎</m:t>
                          </m:r>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𝑋</m:t>
                          </m:r>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𝑏</m:t>
                          </m:r>
                        </m:e>
                      </m:d>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𝑃</m:t>
                      </m:r>
                      <m:d>
                        <m:dPr>
                          <m:ctrlPr>
                            <a:rPr lang="es-ES" sz="2600" b="0" i="1" smtClean="0">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𝑎</m:t>
                          </m:r>
                          <m:r>
                            <a:rPr lang="es-ES" sz="2600" b="0" i="1" smtClean="0">
                              <a:latin typeface="Cambria Math" panose="02040503050406030204" pitchFamily="18" charset="0"/>
                              <a:sym typeface="Wingdings" pitchFamily="2" charset="2"/>
                            </a:rPr>
                            <m:t>&lt;</m:t>
                          </m:r>
                          <m:r>
                            <a:rPr lang="es-ES" sz="2600" b="0" i="1" smtClean="0">
                              <a:latin typeface="Cambria Math" panose="02040503050406030204" pitchFamily="18" charset="0"/>
                              <a:sym typeface="Wingdings" pitchFamily="2" charset="2"/>
                            </a:rPr>
                            <m:t>𝑋</m:t>
                          </m:r>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𝑏</m:t>
                          </m:r>
                        </m:e>
                      </m:d>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𝑃</m:t>
                      </m:r>
                      <m:d>
                        <m:dPr>
                          <m:ctrlPr>
                            <a:rPr lang="es-ES" sz="2600" b="0" i="1" smtClean="0">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𝑎</m:t>
                          </m:r>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𝑋</m:t>
                          </m:r>
                          <m:r>
                            <a:rPr lang="es-ES" sz="2600" b="0" i="1" smtClean="0">
                              <a:latin typeface="Cambria Math" panose="02040503050406030204" pitchFamily="18" charset="0"/>
                              <a:sym typeface="Wingdings" pitchFamily="2" charset="2"/>
                            </a:rPr>
                            <m:t>&lt;</m:t>
                          </m:r>
                          <m:r>
                            <a:rPr lang="es-ES" sz="2600" b="0" i="1" smtClean="0">
                              <a:latin typeface="Cambria Math" panose="02040503050406030204" pitchFamily="18" charset="0"/>
                              <a:sym typeface="Wingdings" pitchFamily="2" charset="2"/>
                            </a:rPr>
                            <m:t>𝑏</m:t>
                          </m:r>
                        </m:e>
                      </m:d>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𝑃</m:t>
                      </m:r>
                      <m:d>
                        <m:dPr>
                          <m:ctrlPr>
                            <a:rPr lang="es-ES" sz="2600" b="0" i="1" smtClean="0">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𝑎</m:t>
                          </m:r>
                          <m:r>
                            <a:rPr lang="es-ES" sz="2600" b="0" i="1" smtClean="0">
                              <a:latin typeface="Cambria Math" panose="02040503050406030204" pitchFamily="18" charset="0"/>
                              <a:sym typeface="Wingdings" pitchFamily="2" charset="2"/>
                            </a:rPr>
                            <m:t>&lt;</m:t>
                          </m:r>
                          <m:r>
                            <a:rPr lang="es-ES" sz="2600" b="0" i="1" smtClean="0">
                              <a:latin typeface="Cambria Math" panose="02040503050406030204" pitchFamily="18" charset="0"/>
                              <a:sym typeface="Wingdings" pitchFamily="2" charset="2"/>
                            </a:rPr>
                            <m:t>𝑋</m:t>
                          </m:r>
                          <m:r>
                            <a:rPr lang="es-ES" sz="2600" b="0" i="1" smtClean="0">
                              <a:latin typeface="Cambria Math" panose="02040503050406030204" pitchFamily="18" charset="0"/>
                              <a:sym typeface="Wingdings" pitchFamily="2" charset="2"/>
                            </a:rPr>
                            <m:t>&lt;</m:t>
                          </m:r>
                          <m:r>
                            <a:rPr lang="es-ES" sz="2600" b="0" i="1" smtClean="0">
                              <a:latin typeface="Cambria Math" panose="02040503050406030204" pitchFamily="18" charset="0"/>
                              <a:sym typeface="Wingdings" pitchFamily="2" charset="2"/>
                            </a:rPr>
                            <m:t>𝐵</m:t>
                          </m:r>
                        </m:e>
                      </m:d>
                    </m:oMath>
                  </m:oMathPara>
                </a14:m>
                <a:endParaRPr lang="es-ES" sz="2600" b="0" dirty="0">
                  <a:sym typeface="Wingdings" pitchFamily="2" charset="2"/>
                </a:endParaRPr>
              </a:p>
              <a:p>
                <a:pPr marL="266700" lvl="1" indent="0">
                  <a:buNone/>
                </a:pPr>
                <a:endParaRPr lang="es-ES" sz="2600" dirty="0">
                  <a:sym typeface="Wingdings" pitchFamily="2" charset="2"/>
                </a:endParaRPr>
              </a:p>
              <a:p>
                <a:pPr lvl="1"/>
                <a:r>
                  <a:rPr lang="es-ES" sz="2600" dirty="0">
                    <a:sym typeface="Wingdings" pitchFamily="2" charset="2"/>
                  </a:rPr>
                  <a:t>Por convención, y ya que también sirve para las discretas:</a:t>
                </a:r>
              </a:p>
              <a:p>
                <a:pPr marL="266700" lvl="1" indent="0">
                  <a:buNone/>
                </a:pPr>
                <a:r>
                  <a:rPr lang="es-ES" sz="2600" dirty="0">
                    <a:sym typeface="Wingdings" pitchFamily="2" charset="2"/>
                  </a:rPr>
                  <a:t> </a:t>
                </a:r>
                <a14:m>
                  <m:oMath xmlns:m="http://schemas.openxmlformats.org/officeDocument/2006/math">
                    <m:sSub>
                      <m:sSubPr>
                        <m:ctrlPr>
                          <a:rPr lang="es-ES" sz="2600" i="1">
                            <a:latin typeface="Cambria Math" panose="02040503050406030204" pitchFamily="18" charset="0"/>
                            <a:sym typeface="Wingdings" pitchFamily="2" charset="2"/>
                          </a:rPr>
                        </m:ctrlPr>
                      </m:sSubPr>
                      <m:e>
                        <m:r>
                          <a:rPr lang="es-ES" sz="2600" i="1">
                            <a:latin typeface="Cambria Math" panose="02040503050406030204" pitchFamily="18" charset="0"/>
                            <a:sym typeface="Wingdings" pitchFamily="2" charset="2"/>
                          </a:rPr>
                          <m:t>𝐹</m:t>
                        </m:r>
                      </m:e>
                      <m:sub>
                        <m:r>
                          <a:rPr lang="es-ES" sz="2600" i="1">
                            <a:latin typeface="Cambria Math" panose="02040503050406030204" pitchFamily="18" charset="0"/>
                            <a:sym typeface="Wingdings" pitchFamily="2" charset="2"/>
                          </a:rPr>
                          <m:t>𝑋</m:t>
                        </m:r>
                      </m:sub>
                    </m:sSub>
                    <m:d>
                      <m:dPr>
                        <m:ctrlPr>
                          <a:rPr lang="es-ES" sz="2600" i="1">
                            <a:latin typeface="Cambria Math" panose="02040503050406030204" pitchFamily="18" charset="0"/>
                            <a:sym typeface="Wingdings" pitchFamily="2" charset="2"/>
                          </a:rPr>
                        </m:ctrlPr>
                      </m:dPr>
                      <m:e>
                        <m:r>
                          <a:rPr lang="es-ES" sz="2600" i="1">
                            <a:latin typeface="Cambria Math" panose="02040503050406030204" pitchFamily="18" charset="0"/>
                            <a:sym typeface="Wingdings" pitchFamily="2" charset="2"/>
                          </a:rPr>
                          <m:t>𝑏</m:t>
                        </m:r>
                      </m:e>
                    </m:d>
                    <m:r>
                      <a:rPr lang="es-ES" sz="2600" i="1">
                        <a:latin typeface="Cambria Math" panose="02040503050406030204" pitchFamily="18" charset="0"/>
                        <a:sym typeface="Wingdings" pitchFamily="2" charset="2"/>
                      </a:rPr>
                      <m:t>−</m:t>
                    </m:r>
                    <m:sSub>
                      <m:sSubPr>
                        <m:ctrlPr>
                          <a:rPr lang="es-ES" sz="2600" i="1">
                            <a:latin typeface="Cambria Math" panose="02040503050406030204" pitchFamily="18" charset="0"/>
                            <a:sym typeface="Wingdings" pitchFamily="2" charset="2"/>
                          </a:rPr>
                        </m:ctrlPr>
                      </m:sSubPr>
                      <m:e>
                        <m:r>
                          <a:rPr lang="es-ES" sz="2600" i="1">
                            <a:latin typeface="Cambria Math" panose="02040503050406030204" pitchFamily="18" charset="0"/>
                            <a:sym typeface="Wingdings" pitchFamily="2" charset="2"/>
                          </a:rPr>
                          <m:t>𝐹</m:t>
                        </m:r>
                      </m:e>
                      <m:sub>
                        <m:r>
                          <a:rPr lang="es-ES" sz="2600" i="1">
                            <a:latin typeface="Cambria Math" panose="02040503050406030204" pitchFamily="18" charset="0"/>
                            <a:sym typeface="Wingdings" pitchFamily="2" charset="2"/>
                          </a:rPr>
                          <m:t>𝑋</m:t>
                        </m:r>
                      </m:sub>
                    </m:sSub>
                    <m:d>
                      <m:dPr>
                        <m:ctrlPr>
                          <a:rPr lang="es-ES" sz="2600" i="1">
                            <a:latin typeface="Cambria Math" panose="02040503050406030204" pitchFamily="18" charset="0"/>
                            <a:sym typeface="Wingdings" pitchFamily="2" charset="2"/>
                          </a:rPr>
                        </m:ctrlPr>
                      </m:dPr>
                      <m:e>
                        <m:r>
                          <a:rPr lang="es-ES" sz="2600" i="1">
                            <a:latin typeface="Cambria Math" panose="02040503050406030204" pitchFamily="18" charset="0"/>
                            <a:sym typeface="Wingdings" pitchFamily="2" charset="2"/>
                          </a:rPr>
                          <m:t>𝑎</m:t>
                        </m:r>
                      </m:e>
                    </m:d>
                    <m:r>
                      <a:rPr lang="es-ES" sz="2600" i="1">
                        <a:latin typeface="Cambria Math" panose="02040503050406030204" pitchFamily="18" charset="0"/>
                        <a:sym typeface="Wingdings" pitchFamily="2" charset="2"/>
                      </a:rPr>
                      <m:t>=</m:t>
                    </m:r>
                    <m:r>
                      <a:rPr lang="es-ES" sz="2600" i="1">
                        <a:latin typeface="Cambria Math" panose="02040503050406030204" pitchFamily="18" charset="0"/>
                        <a:sym typeface="Wingdings" pitchFamily="2" charset="2"/>
                      </a:rPr>
                      <m:t>𝑃</m:t>
                    </m:r>
                    <m:d>
                      <m:dPr>
                        <m:ctrlPr>
                          <a:rPr lang="es-ES" sz="2600" i="1">
                            <a:latin typeface="Cambria Math" panose="02040503050406030204" pitchFamily="18" charset="0"/>
                            <a:sym typeface="Wingdings" pitchFamily="2" charset="2"/>
                          </a:rPr>
                        </m:ctrlPr>
                      </m:dPr>
                      <m:e>
                        <m:r>
                          <a:rPr lang="es-ES" sz="2600" i="1">
                            <a:latin typeface="Cambria Math" panose="02040503050406030204" pitchFamily="18" charset="0"/>
                            <a:sym typeface="Wingdings" pitchFamily="2" charset="2"/>
                          </a:rPr>
                          <m:t>𝑎</m:t>
                        </m:r>
                        <m:r>
                          <a:rPr lang="es-ES" sz="2600" i="1">
                            <a:latin typeface="Cambria Math" panose="02040503050406030204" pitchFamily="18" charset="0"/>
                            <a:sym typeface="Wingdings" pitchFamily="2" charset="2"/>
                          </a:rPr>
                          <m:t>&lt;</m:t>
                        </m:r>
                        <m:r>
                          <a:rPr lang="es-ES" sz="2600" i="1">
                            <a:latin typeface="Cambria Math" panose="02040503050406030204" pitchFamily="18" charset="0"/>
                            <a:sym typeface="Wingdings" pitchFamily="2" charset="2"/>
                          </a:rPr>
                          <m:t>𝑋</m:t>
                        </m:r>
                        <m:r>
                          <a:rPr lang="es-ES" sz="2600" i="1">
                            <a:latin typeface="Cambria Math" panose="02040503050406030204" pitchFamily="18" charset="0"/>
                            <a:sym typeface="Wingdings" pitchFamily="2" charset="2"/>
                          </a:rPr>
                          <m:t>≤</m:t>
                        </m:r>
                        <m:r>
                          <a:rPr lang="es-ES" sz="2600" i="1">
                            <a:latin typeface="Cambria Math" panose="02040503050406030204" pitchFamily="18" charset="0"/>
                            <a:sym typeface="Wingdings" pitchFamily="2" charset="2"/>
                          </a:rPr>
                          <m:t>𝑏</m:t>
                        </m:r>
                      </m:e>
                    </m:d>
                  </m:oMath>
                </a14:m>
                <a:endParaRPr lang="es-ES" sz="2600" dirty="0">
                  <a:sym typeface="Wingdings" pitchFamily="2" charset="2"/>
                </a:endParaRPr>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512000"/>
                <a:ext cx="9197918" cy="4679249"/>
              </a:xfrm>
              <a:blipFill>
                <a:blip r:embed="rId3"/>
                <a:stretch>
                  <a:fillRect/>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17</a:t>
            </a:fld>
            <a:endParaRPr lang="es-ES" noProof="1"/>
          </a:p>
        </p:txBody>
      </p:sp>
    </p:spTree>
    <p:extLst>
      <p:ext uri="{BB962C8B-B14F-4D97-AF65-F5344CB8AC3E}">
        <p14:creationId xmlns:p14="http://schemas.microsoft.com/office/powerpoint/2010/main" val="840746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BA5CBC-5DAC-3847-8468-922FB4696AC6}"/>
              </a:ext>
            </a:extLst>
          </p:cNvPr>
          <p:cNvSpPr>
            <a:spLocks noGrp="1"/>
          </p:cNvSpPr>
          <p:nvPr>
            <p:ph type="title"/>
          </p:nvPr>
        </p:nvSpPr>
        <p:spPr/>
        <p:txBody>
          <a:bodyPr/>
          <a:lstStyle/>
          <a:p>
            <a:r>
              <a:rPr lang="es-ES" dirty="0"/>
              <a:t>Relación histograma y función de densidad</a:t>
            </a:r>
          </a:p>
        </p:txBody>
      </p:sp>
      <p:sp>
        <p:nvSpPr>
          <p:cNvPr id="3" name="Marcador de texto 2">
            <a:extLst>
              <a:ext uri="{FF2B5EF4-FFF2-40B4-BE49-F238E27FC236}">
                <a16:creationId xmlns:a16="http://schemas.microsoft.com/office/drawing/2014/main" id="{FE802BA7-0421-AD4F-A1FA-32E16F797F37}"/>
              </a:ext>
            </a:extLst>
          </p:cNvPr>
          <p:cNvSpPr>
            <a:spLocks noGrp="1"/>
          </p:cNvSpPr>
          <p:nvPr>
            <p:ph type="body" sz="quarter" idx="32"/>
          </p:nvPr>
        </p:nvSpPr>
        <p:spPr/>
        <p:txBody>
          <a:bodyPr/>
          <a:lstStyle/>
          <a:p>
            <a:endParaRPr lang="es-ES"/>
          </a:p>
        </p:txBody>
      </p:sp>
      <p:sp>
        <p:nvSpPr>
          <p:cNvPr id="4" name="Marcador de contenido 3">
            <a:extLst>
              <a:ext uri="{FF2B5EF4-FFF2-40B4-BE49-F238E27FC236}">
                <a16:creationId xmlns:a16="http://schemas.microsoft.com/office/drawing/2014/main" id="{7F8C5DA4-5CE4-9D40-8D6E-9076E715C4D2}"/>
              </a:ext>
            </a:extLst>
          </p:cNvPr>
          <p:cNvSpPr>
            <a:spLocks noGrp="1"/>
          </p:cNvSpPr>
          <p:nvPr>
            <p:ph idx="1"/>
          </p:nvPr>
        </p:nvSpPr>
        <p:spPr/>
        <p:txBody>
          <a:bodyPr/>
          <a:lstStyle/>
          <a:p>
            <a:endParaRPr lang="es-ES" dirty="0"/>
          </a:p>
        </p:txBody>
      </p:sp>
      <p:sp>
        <p:nvSpPr>
          <p:cNvPr id="5" name="Marcador de número de diapositiva 4">
            <a:extLst>
              <a:ext uri="{FF2B5EF4-FFF2-40B4-BE49-F238E27FC236}">
                <a16:creationId xmlns:a16="http://schemas.microsoft.com/office/drawing/2014/main" id="{6DC89002-FC5D-FF42-ABAA-F9102D116545}"/>
              </a:ext>
            </a:extLst>
          </p:cNvPr>
          <p:cNvSpPr>
            <a:spLocks noGrp="1"/>
          </p:cNvSpPr>
          <p:nvPr>
            <p:ph type="sldNum" sz="quarter" idx="33"/>
          </p:nvPr>
        </p:nvSpPr>
        <p:spPr/>
        <p:txBody>
          <a:bodyPr/>
          <a:lstStyle/>
          <a:p>
            <a:pPr rtl="0"/>
            <a:fld id="{19B51A1E-902D-48AF-9020-955120F399B6}" type="slidenum">
              <a:rPr lang="es-ES" noProof="0" smtClean="0"/>
              <a:pPr rtl="0"/>
              <a:t>18</a:t>
            </a:fld>
            <a:endParaRPr lang="es-ES" noProof="0"/>
          </a:p>
        </p:txBody>
      </p:sp>
      <p:pic>
        <p:nvPicPr>
          <p:cNvPr id="6" name="Imagen 5">
            <a:extLst>
              <a:ext uri="{FF2B5EF4-FFF2-40B4-BE49-F238E27FC236}">
                <a16:creationId xmlns:a16="http://schemas.microsoft.com/office/drawing/2014/main" id="{6DBF5DC3-DED8-4145-8730-9400716C603C}"/>
              </a:ext>
            </a:extLst>
          </p:cNvPr>
          <p:cNvPicPr>
            <a:picLocks noChangeAspect="1"/>
          </p:cNvPicPr>
          <p:nvPr/>
        </p:nvPicPr>
        <p:blipFill>
          <a:blip r:embed="rId2"/>
          <a:stretch>
            <a:fillRect/>
          </a:stretch>
        </p:blipFill>
        <p:spPr>
          <a:xfrm>
            <a:off x="500102" y="2238725"/>
            <a:ext cx="10947400" cy="3225800"/>
          </a:xfrm>
          <a:prstGeom prst="rect">
            <a:avLst/>
          </a:prstGeom>
        </p:spPr>
      </p:pic>
    </p:spTree>
    <p:extLst>
      <p:ext uri="{BB962C8B-B14F-4D97-AF65-F5344CB8AC3E}">
        <p14:creationId xmlns:p14="http://schemas.microsoft.com/office/powerpoint/2010/main" val="31806850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ejercicio</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7" cy="4255770"/>
              </a:xfrm>
            </p:spPr>
            <p:txBody>
              <a:bodyPr/>
              <a:lstStyle/>
              <a:p>
                <a:pPr lvl="1"/>
                <a:r>
                  <a:rPr lang="es-ES" sz="2800" dirty="0">
                    <a:sym typeface="Wingdings" pitchFamily="2" charset="2"/>
                  </a:rPr>
                  <a:t>¿Es una función de densidad?</a:t>
                </a:r>
              </a:p>
              <a:p>
                <a:pPr marL="266700" lvl="1" indent="0">
                  <a:buNone/>
                </a:pPr>
                <a:endParaRPr lang="es-ES" sz="2800" dirty="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r>
                        <a:rPr lang="es-ES" sz="2600" b="0" i="1" smtClean="0">
                          <a:latin typeface="Cambria Math" panose="02040503050406030204" pitchFamily="18" charset="0"/>
                          <a:sym typeface="Wingdings" pitchFamily="2" charset="2"/>
                        </a:rPr>
                        <m:t>𝑓</m:t>
                      </m:r>
                      <m:d>
                        <m:dPr>
                          <m:ctrlPr>
                            <a:rPr lang="es-ES" sz="2600" b="0" i="1" smtClean="0">
                              <a:latin typeface="Cambria Math" panose="02040503050406030204" pitchFamily="18" charset="0"/>
                              <a:sym typeface="Wingdings" pitchFamily="2" charset="2"/>
                            </a:rPr>
                          </m:ctrlPr>
                        </m:dPr>
                        <m:e>
                          <m:r>
                            <a:rPr lang="es-ES" sz="2600" b="0" i="1" smtClean="0">
                              <a:latin typeface="Cambria Math" panose="02040503050406030204" pitchFamily="18" charset="0"/>
                              <a:sym typeface="Wingdings" pitchFamily="2" charset="2"/>
                            </a:rPr>
                            <m:t>𝑋</m:t>
                          </m:r>
                        </m:e>
                      </m:d>
                      <m:r>
                        <a:rPr lang="es-ES" sz="2600" b="0" i="1" smtClean="0">
                          <a:latin typeface="Cambria Math" panose="02040503050406030204" pitchFamily="18" charset="0"/>
                          <a:sym typeface="Wingdings" pitchFamily="2" charset="2"/>
                        </a:rPr>
                        <m:t>=</m:t>
                      </m:r>
                      <m:d>
                        <m:dPr>
                          <m:begChr m:val="{"/>
                          <m:endChr m:val=""/>
                          <m:ctrlPr>
                            <a:rPr lang="es-ES" sz="2600" b="0" i="1" smtClean="0">
                              <a:latin typeface="Cambria Math" panose="02040503050406030204" pitchFamily="18" charset="0"/>
                              <a:sym typeface="Wingdings" pitchFamily="2" charset="2"/>
                            </a:rPr>
                          </m:ctrlPr>
                        </m:dPr>
                        <m:e>
                          <m:eqArr>
                            <m:eqArrPr>
                              <m:ctrlPr>
                                <a:rPr lang="es-ES" sz="2600" b="0" i="1" smtClean="0">
                                  <a:latin typeface="Cambria Math" panose="02040503050406030204" pitchFamily="18" charset="0"/>
                                  <a:sym typeface="Wingdings" pitchFamily="2" charset="2"/>
                                </a:rPr>
                              </m:ctrlPr>
                            </m:eqArrPr>
                            <m:e>
                              <m:r>
                                <a:rPr lang="es-ES" sz="2600" b="0" i="1" smtClean="0">
                                  <a:latin typeface="Cambria Math" panose="02040503050406030204" pitchFamily="18" charset="0"/>
                                  <a:sym typeface="Wingdings" pitchFamily="2" charset="2"/>
                                </a:rPr>
                                <m:t>−</m:t>
                              </m:r>
                              <m:r>
                                <a:rPr lang="es-ES" sz="2600" b="0" i="1" smtClean="0">
                                  <a:latin typeface="Cambria Math" panose="02040503050406030204" pitchFamily="18" charset="0"/>
                                  <a:sym typeface="Wingdings" pitchFamily="2" charset="2"/>
                                </a:rPr>
                                <m:t>𝑥</m:t>
                              </m:r>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𝑠𝑖</m:t>
                              </m:r>
                              <m:r>
                                <a:rPr lang="es-ES" sz="2600" b="0" i="1" smtClean="0">
                                  <a:latin typeface="Cambria Math" panose="02040503050406030204" pitchFamily="18" charset="0"/>
                                  <a:sym typeface="Wingdings" pitchFamily="2" charset="2"/>
                                </a:rPr>
                                <m:t> −1≤</m:t>
                              </m:r>
                              <m:r>
                                <a:rPr lang="es-ES" sz="2600" b="0" i="1" smtClean="0">
                                  <a:latin typeface="Cambria Math" panose="02040503050406030204" pitchFamily="18" charset="0"/>
                                  <a:sym typeface="Wingdings" pitchFamily="2" charset="2"/>
                                </a:rPr>
                                <m:t>𝑥</m:t>
                              </m:r>
                              <m:r>
                                <a:rPr lang="es-ES" sz="2600" b="0" i="1" smtClean="0">
                                  <a:latin typeface="Cambria Math" panose="02040503050406030204" pitchFamily="18" charset="0"/>
                                  <a:sym typeface="Wingdings" pitchFamily="2" charset="2"/>
                                </a:rPr>
                                <m:t>&lt;0</m:t>
                              </m:r>
                            </m:e>
                            <m:e>
                              <m:r>
                                <a:rPr lang="es-ES" sz="2600" b="0" i="1" smtClean="0">
                                  <a:latin typeface="Cambria Math" panose="02040503050406030204" pitchFamily="18" charset="0"/>
                                  <a:sym typeface="Wingdings" pitchFamily="2" charset="2"/>
                                </a:rPr>
                                <m:t>1−</m:t>
                              </m:r>
                              <m:r>
                                <a:rPr lang="es-ES" sz="2600" b="0" i="1" smtClean="0">
                                  <a:latin typeface="Cambria Math" panose="02040503050406030204" pitchFamily="18" charset="0"/>
                                  <a:sym typeface="Wingdings" pitchFamily="2" charset="2"/>
                                </a:rPr>
                                <m:t>𝑥</m:t>
                              </m:r>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𝑠𝑖</m:t>
                              </m:r>
                              <m:r>
                                <a:rPr lang="es-ES" sz="2600" b="0" i="1" smtClean="0">
                                  <a:latin typeface="Cambria Math" panose="02040503050406030204" pitchFamily="18" charset="0"/>
                                  <a:sym typeface="Wingdings" pitchFamily="2" charset="2"/>
                                </a:rPr>
                                <m:t> 0≤</m:t>
                              </m:r>
                              <m:r>
                                <a:rPr lang="es-ES" sz="2600" b="0" i="1" smtClean="0">
                                  <a:latin typeface="Cambria Math" panose="02040503050406030204" pitchFamily="18" charset="0"/>
                                  <a:sym typeface="Wingdings" pitchFamily="2" charset="2"/>
                                </a:rPr>
                                <m:t>𝑥</m:t>
                              </m:r>
                              <m:r>
                                <a:rPr lang="es-ES" sz="2600" b="0" i="1" smtClean="0">
                                  <a:latin typeface="Cambria Math" panose="02040503050406030204" pitchFamily="18" charset="0"/>
                                  <a:sym typeface="Wingdings" pitchFamily="2" charset="2"/>
                                </a:rPr>
                                <m:t>≤1</m:t>
                              </m:r>
                            </m:e>
                            <m:e>
                              <m:r>
                                <a:rPr lang="es-ES" sz="2600" b="0" i="1" smtClean="0">
                                  <a:latin typeface="Cambria Math" panose="02040503050406030204" pitchFamily="18" charset="0"/>
                                  <a:sym typeface="Wingdings" pitchFamily="2" charset="2"/>
                                </a:rPr>
                                <m:t>0     </m:t>
                              </m:r>
                              <m:r>
                                <a:rPr lang="es-ES" sz="2600" b="0" i="1" smtClean="0">
                                  <a:latin typeface="Cambria Math" panose="02040503050406030204" pitchFamily="18" charset="0"/>
                                  <a:sym typeface="Wingdings" pitchFamily="2" charset="2"/>
                                </a:rPr>
                                <m:t>𝑝𝑎𝑟𝑎</m:t>
                              </m:r>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𝑜𝑡𝑟𝑜𝑠</m:t>
                              </m:r>
                              <m:r>
                                <a:rPr lang="es-ES" sz="2600" b="0" i="1" smtClean="0">
                                  <a:latin typeface="Cambria Math" panose="02040503050406030204" pitchFamily="18" charset="0"/>
                                  <a:sym typeface="Wingdings" pitchFamily="2" charset="2"/>
                                </a:rPr>
                                <m:t> </m:t>
                              </m:r>
                              <m:r>
                                <a:rPr lang="es-ES" sz="2600" b="0" i="1" smtClean="0">
                                  <a:latin typeface="Cambria Math" panose="02040503050406030204" pitchFamily="18" charset="0"/>
                                  <a:sym typeface="Wingdings" pitchFamily="2" charset="2"/>
                                </a:rPr>
                                <m:t>𝑐𝑎𝑠𝑜𝑠</m:t>
                              </m:r>
                            </m:e>
                          </m:eqArr>
                        </m:e>
                      </m:d>
                    </m:oMath>
                  </m:oMathPara>
                </a14:m>
                <a:endParaRPr lang="es-ES" sz="2600" dirty="0">
                  <a:sym typeface="Wingdings" pitchFamily="2" charset="2"/>
                </a:endParaRPr>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935480"/>
                <a:ext cx="9197917" cy="4255770"/>
              </a:xfrm>
              <a:blipFill>
                <a:blip r:embed="rId3"/>
                <a:stretch>
                  <a:fillRect t="-52226" b="-46884"/>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19</a:t>
            </a:fld>
            <a:endParaRPr lang="es-ES" noProof="1"/>
          </a:p>
        </p:txBody>
      </p:sp>
    </p:spTree>
    <p:extLst>
      <p:ext uri="{BB962C8B-B14F-4D97-AF65-F5344CB8AC3E}">
        <p14:creationId xmlns:p14="http://schemas.microsoft.com/office/powerpoint/2010/main" val="3673600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Variable aleatoria y probabilidad</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512000"/>
            <a:ext cx="6867961" cy="4679250"/>
          </a:xfrm>
        </p:spPr>
        <p:txBody>
          <a:bodyPr/>
          <a:lstStyle/>
          <a:p>
            <a:pPr lvl="1"/>
            <a:r>
              <a:rPr lang="es-ES" sz="2800" dirty="0"/>
              <a:t>Si recordamos, una variable aleatoria es una característica que fluctúa de de un individuo a otro de la población</a:t>
            </a:r>
          </a:p>
          <a:p>
            <a:pPr lvl="2"/>
            <a:r>
              <a:rPr lang="es-ES" sz="2600" dirty="0"/>
              <a:t>Es cambiante</a:t>
            </a:r>
          </a:p>
          <a:p>
            <a:pPr lvl="2"/>
            <a:r>
              <a:rPr lang="es-ES" sz="2600" dirty="0"/>
              <a:t>Tiene un dominio asociado</a:t>
            </a:r>
          </a:p>
          <a:p>
            <a:pPr lvl="2"/>
            <a:r>
              <a:rPr lang="es-ES" sz="2600" dirty="0"/>
              <a:t>En muchos casos, no todos los valores del dominio son igualmente probables</a:t>
            </a:r>
          </a:p>
          <a:p>
            <a:pPr lvl="1"/>
            <a:r>
              <a:rPr lang="es-ES" sz="2800" dirty="0"/>
              <a:t>La probabilidad mide el grado de certeza sobre un hecho, afirmación, o suceso</a:t>
            </a:r>
            <a:r>
              <a:rPr lang="es-ES" sz="2600" dirty="0"/>
              <a:t> </a:t>
            </a:r>
            <a:r>
              <a:rPr lang="es-ES" sz="2600" dirty="0">
                <a:sym typeface="Wingdings" pitchFamily="2" charset="2"/>
              </a:rPr>
              <a:t> [0, 1]</a:t>
            </a:r>
          </a:p>
          <a:p>
            <a:pPr lvl="1"/>
            <a:r>
              <a:rPr lang="es-ES" sz="2600" dirty="0">
                <a:sym typeface="Wingdings" pitchFamily="2" charset="2"/>
              </a:rPr>
              <a:t>Si tenemos una variable aleatoria, ¿podemos hacer afirmaciones con un determinado grado de certeza sobre los valores que tomará?</a:t>
            </a:r>
            <a:endParaRPr lang="es-ES" sz="2800" dirty="0"/>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a:t>
            </a:fld>
            <a:endParaRPr lang="es-ES" noProof="1"/>
          </a:p>
        </p:txBody>
      </p:sp>
      <p:pic>
        <p:nvPicPr>
          <p:cNvPr id="12" name="Imagen 11">
            <a:extLst>
              <a:ext uri="{FF2B5EF4-FFF2-40B4-BE49-F238E27FC236}">
                <a16:creationId xmlns:a16="http://schemas.microsoft.com/office/drawing/2014/main" id="{CDAF5AF5-313E-C04B-8B0E-359E9AD78793}"/>
              </a:ext>
            </a:extLst>
          </p:cNvPr>
          <p:cNvPicPr>
            <a:picLocks noChangeAspect="1"/>
          </p:cNvPicPr>
          <p:nvPr/>
        </p:nvPicPr>
        <p:blipFill>
          <a:blip r:embed="rId3"/>
          <a:stretch>
            <a:fillRect/>
          </a:stretch>
        </p:blipFill>
        <p:spPr>
          <a:xfrm>
            <a:off x="10362510" y="1793606"/>
            <a:ext cx="1597075" cy="1600200"/>
          </a:xfrm>
          <a:prstGeom prst="rect">
            <a:avLst/>
          </a:prstGeom>
        </p:spPr>
      </p:pic>
      <p:pic>
        <p:nvPicPr>
          <p:cNvPr id="14" name="Imagen 13">
            <a:extLst>
              <a:ext uri="{FF2B5EF4-FFF2-40B4-BE49-F238E27FC236}">
                <a16:creationId xmlns:a16="http://schemas.microsoft.com/office/drawing/2014/main" id="{62C33A07-B181-434E-8188-6DEC0EF86719}"/>
              </a:ext>
            </a:extLst>
          </p:cNvPr>
          <p:cNvPicPr>
            <a:picLocks noChangeAspect="1"/>
          </p:cNvPicPr>
          <p:nvPr/>
        </p:nvPicPr>
        <p:blipFill>
          <a:blip r:embed="rId4"/>
          <a:stretch>
            <a:fillRect/>
          </a:stretch>
        </p:blipFill>
        <p:spPr>
          <a:xfrm>
            <a:off x="7987255" y="2128679"/>
            <a:ext cx="1978903" cy="2636520"/>
          </a:xfrm>
          <a:prstGeom prst="rect">
            <a:avLst/>
          </a:prstGeom>
        </p:spPr>
      </p:pic>
      <p:pic>
        <p:nvPicPr>
          <p:cNvPr id="13" name="Imagen 12">
            <a:extLst>
              <a:ext uri="{FF2B5EF4-FFF2-40B4-BE49-F238E27FC236}">
                <a16:creationId xmlns:a16="http://schemas.microsoft.com/office/drawing/2014/main" id="{E99C7175-442A-1F47-87D8-A08FD7F6D27A}"/>
              </a:ext>
            </a:extLst>
          </p:cNvPr>
          <p:cNvPicPr>
            <a:picLocks noChangeAspect="1"/>
          </p:cNvPicPr>
          <p:nvPr/>
        </p:nvPicPr>
        <p:blipFill>
          <a:blip r:embed="rId5"/>
          <a:stretch>
            <a:fillRect/>
          </a:stretch>
        </p:blipFill>
        <p:spPr>
          <a:xfrm>
            <a:off x="8159760" y="4261199"/>
            <a:ext cx="3566160" cy="2005965"/>
          </a:xfrm>
          <a:prstGeom prst="rect">
            <a:avLst/>
          </a:prstGeom>
        </p:spPr>
      </p:pic>
    </p:spTree>
    <p:extLst>
      <p:ext uri="{BB962C8B-B14F-4D97-AF65-F5344CB8AC3E}">
        <p14:creationId xmlns:p14="http://schemas.microsoft.com/office/powerpoint/2010/main" val="1152293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286990" y="3825380"/>
            <a:ext cx="6798250" cy="2195386"/>
          </a:xfrm>
        </p:spPr>
        <p:txBody>
          <a:bodyPr rtlCol="0"/>
          <a:lstStyle/>
          <a:p>
            <a:pPr rtl="0"/>
            <a:r>
              <a:rPr lang="es-ES" dirty="0"/>
              <a:t>Características de una distribución de probabilidad</a:t>
            </a:r>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7326418" y="4043494"/>
            <a:ext cx="2456210" cy="1799083"/>
          </a:xfrm>
        </p:spPr>
        <p:txBody>
          <a:bodyPr rtlCol="0"/>
          <a:lstStyle/>
          <a:p>
            <a:pPr rtl="0"/>
            <a:r>
              <a:rPr lang="es-MX" dirty="0"/>
              <a:t>Media, varianza, desviación típica, etc.</a:t>
            </a:r>
            <a:endParaRPr lang="es-ES" dirty="0"/>
          </a:p>
        </p:txBody>
      </p:sp>
      <p:sp>
        <p:nvSpPr>
          <p:cNvPr id="5" name="Marcador de número de diapositiva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fld id="{19B51A1E-902D-48AF-9020-955120F399B6}" type="slidenum">
              <a:rPr lang="es-ES" smtClean="0"/>
              <a:pPr rtl="0"/>
              <a:t>20</a:t>
            </a:fld>
            <a:endParaRPr lang="es-ES"/>
          </a:p>
        </p:txBody>
      </p:sp>
    </p:spTree>
    <p:extLst>
      <p:ext uri="{BB962C8B-B14F-4D97-AF65-F5344CB8AC3E}">
        <p14:creationId xmlns:p14="http://schemas.microsoft.com/office/powerpoint/2010/main" val="865085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Esperanza matemática</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lvl="1"/>
                <a:r>
                  <a:rPr lang="es-ES" sz="2400" dirty="0"/>
                  <a:t>La esperanza matemática E (</a:t>
                </a:r>
                <a:r>
                  <a:rPr lang="es-ES" sz="2400" dirty="0" err="1"/>
                  <a:t>expected</a:t>
                </a:r>
                <a:r>
                  <a:rPr lang="es-ES" sz="2400" dirty="0"/>
                  <a:t> </a:t>
                </a:r>
                <a:r>
                  <a:rPr lang="es-ES" sz="2400" dirty="0" err="1"/>
                  <a:t>value</a:t>
                </a:r>
                <a:r>
                  <a:rPr lang="es-ES" sz="2400" dirty="0"/>
                  <a:t>) de una función de una variable aleatoria h(X) (escrito E(h(X)) representa el valor que espero observar para dicha para dicha función definida sobre la variable aleatoria X. </a:t>
                </a:r>
              </a:p>
              <a:p>
                <a:pPr lvl="1"/>
                <a:r>
                  <a:rPr lang="es-ES" sz="2400" dirty="0">
                    <a:sym typeface="Wingdings" pitchFamily="2" charset="2"/>
                  </a:rPr>
                  <a:t>Para calcular el valor que se espera realiza una media ponderada de la media o función para cada posible valor de la variable aleatoria, y tomando como peso la probabilidad o densidad de dicho valor.</a:t>
                </a:r>
              </a:p>
              <a:p>
                <a:pPr lvl="1"/>
                <a:r>
                  <a:rPr lang="es-ES" sz="2400" dirty="0">
                    <a:sym typeface="Wingdings" pitchFamily="2" charset="2"/>
                  </a:rPr>
                  <a:t>Se puede aplicar a casos discretos o continuos</a:t>
                </a:r>
              </a:p>
              <a:p>
                <a:pPr marL="266700" lvl="1" indent="0">
                  <a:buNone/>
                </a:pPr>
                <a:endParaRPr lang="es-ES" sz="2400" dirty="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sym typeface="Wingdings" pitchFamily="2" charset="2"/>
                        </a:rPr>
                        <m:t>𝐸</m:t>
                      </m:r>
                      <m:d>
                        <m:dPr>
                          <m:ctrlPr>
                            <a:rPr lang="es-ES" sz="2400" b="0" i="1" smtClean="0">
                              <a:latin typeface="Cambria Math" panose="02040503050406030204" pitchFamily="18" charset="0"/>
                              <a:sym typeface="Wingdings" pitchFamily="2" charset="2"/>
                            </a:rPr>
                          </m:ctrlPr>
                        </m:dPr>
                        <m:e>
                          <m:r>
                            <a:rPr lang="es-ES" sz="2400" b="0" i="1" smtClean="0">
                              <a:latin typeface="Cambria Math" panose="02040503050406030204" pitchFamily="18" charset="0"/>
                              <a:sym typeface="Wingdings" pitchFamily="2" charset="2"/>
                            </a:rPr>
                            <m:t>h</m:t>
                          </m:r>
                          <m:d>
                            <m:dPr>
                              <m:ctrlPr>
                                <a:rPr lang="es-ES" sz="2400" b="0" i="1" smtClean="0">
                                  <a:latin typeface="Cambria Math" panose="02040503050406030204" pitchFamily="18" charset="0"/>
                                  <a:sym typeface="Wingdings" pitchFamily="2" charset="2"/>
                                </a:rPr>
                              </m:ctrlPr>
                            </m:dPr>
                            <m:e>
                              <m:r>
                                <a:rPr lang="es-ES" sz="2400" b="0" i="1" smtClean="0">
                                  <a:latin typeface="Cambria Math" panose="02040503050406030204" pitchFamily="18" charset="0"/>
                                  <a:sym typeface="Wingdings" pitchFamily="2" charset="2"/>
                                </a:rPr>
                                <m:t>𝑋</m:t>
                              </m:r>
                            </m:e>
                          </m:d>
                        </m:e>
                      </m:d>
                      <m:r>
                        <a:rPr lang="es-ES" sz="2400" b="0" i="1" smtClean="0">
                          <a:latin typeface="Cambria Math" panose="02040503050406030204" pitchFamily="18" charset="0"/>
                          <a:sym typeface="Wingdings" pitchFamily="2" charset="2"/>
                        </a:rPr>
                        <m:t>=</m:t>
                      </m:r>
                      <m:nary>
                        <m:naryPr>
                          <m:chr m:val="∑"/>
                          <m:subHide m:val="on"/>
                          <m:supHide m:val="on"/>
                          <m:ctrlPr>
                            <a:rPr lang="es-ES" sz="2400" b="0" i="1" smtClean="0">
                              <a:latin typeface="Cambria Math" panose="02040503050406030204" pitchFamily="18" charset="0"/>
                              <a:sym typeface="Wingdings" pitchFamily="2" charset="2"/>
                            </a:rPr>
                          </m:ctrlPr>
                        </m:naryPr>
                        <m:sub/>
                        <m:sup/>
                        <m:e>
                          <m:r>
                            <a:rPr lang="es-ES" sz="2400" b="0" i="1" smtClean="0">
                              <a:latin typeface="Cambria Math" panose="02040503050406030204" pitchFamily="18" charset="0"/>
                              <a:sym typeface="Wingdings" pitchFamily="2" charset="2"/>
                            </a:rPr>
                            <m:t>h</m:t>
                          </m:r>
                          <m:d>
                            <m:dPr>
                              <m:ctrlPr>
                                <a:rPr lang="es-ES" sz="2400" b="0" i="1" smtClean="0">
                                  <a:latin typeface="Cambria Math" panose="02040503050406030204" pitchFamily="18" charset="0"/>
                                  <a:sym typeface="Wingdings" pitchFamily="2" charset="2"/>
                                </a:rPr>
                              </m:ctrlPr>
                            </m:dPr>
                            <m:e>
                              <m:sSub>
                                <m:sSubPr>
                                  <m:ctrlPr>
                                    <a:rPr lang="es-ES" sz="2400" b="0" i="1" smtClean="0">
                                      <a:latin typeface="Cambria Math" panose="02040503050406030204" pitchFamily="18" charset="0"/>
                                      <a:sym typeface="Wingdings" pitchFamily="2" charset="2"/>
                                    </a:rPr>
                                  </m:ctrlPr>
                                </m:sSubPr>
                                <m:e>
                                  <m:r>
                                    <a:rPr lang="es-ES" sz="2400" b="0" i="1" smtClean="0">
                                      <a:latin typeface="Cambria Math" panose="02040503050406030204" pitchFamily="18" charset="0"/>
                                      <a:sym typeface="Wingdings" pitchFamily="2" charset="2"/>
                                    </a:rPr>
                                    <m:t>𝑥</m:t>
                                  </m:r>
                                </m:e>
                                <m:sub>
                                  <m:r>
                                    <a:rPr lang="es-ES" sz="2400" b="0" i="1" smtClean="0">
                                      <a:latin typeface="Cambria Math" panose="02040503050406030204" pitchFamily="18" charset="0"/>
                                      <a:sym typeface="Wingdings" pitchFamily="2" charset="2"/>
                                    </a:rPr>
                                    <m:t>𝑖</m:t>
                                  </m:r>
                                </m:sub>
                              </m:sSub>
                            </m:e>
                          </m:d>
                          <m:r>
                            <a:rPr lang="es-ES" sz="2400" b="0" i="1" smtClean="0">
                              <a:latin typeface="Cambria Math" panose="02040503050406030204" pitchFamily="18" charset="0"/>
                              <a:sym typeface="Wingdings" pitchFamily="2" charset="2"/>
                            </a:rPr>
                            <m:t>𝑃</m:t>
                          </m:r>
                          <m:r>
                            <a:rPr lang="es-ES" sz="2400" b="0" i="1" smtClean="0">
                              <a:latin typeface="Cambria Math" panose="02040503050406030204" pitchFamily="18" charset="0"/>
                              <a:sym typeface="Wingdings" pitchFamily="2" charset="2"/>
                            </a:rPr>
                            <m:t>(</m:t>
                          </m:r>
                          <m:r>
                            <a:rPr lang="es-ES" sz="2400" b="0" i="1" smtClean="0">
                              <a:latin typeface="Cambria Math" panose="02040503050406030204" pitchFamily="18" charset="0"/>
                              <a:sym typeface="Wingdings" pitchFamily="2" charset="2"/>
                            </a:rPr>
                            <m:t>𝑋</m:t>
                          </m:r>
                          <m:r>
                            <a:rPr lang="es-ES" sz="2400" b="0" i="1" smtClean="0">
                              <a:latin typeface="Cambria Math" panose="02040503050406030204" pitchFamily="18" charset="0"/>
                              <a:sym typeface="Wingdings" pitchFamily="2" charset="2"/>
                            </a:rPr>
                            <m:t>=</m:t>
                          </m:r>
                          <m:sSub>
                            <m:sSubPr>
                              <m:ctrlPr>
                                <a:rPr lang="es-ES" sz="2400" b="0" i="1" smtClean="0">
                                  <a:latin typeface="Cambria Math" panose="02040503050406030204" pitchFamily="18" charset="0"/>
                                  <a:sym typeface="Wingdings" pitchFamily="2" charset="2"/>
                                </a:rPr>
                              </m:ctrlPr>
                            </m:sSubPr>
                            <m:e>
                              <m:r>
                                <a:rPr lang="es-ES" sz="2400" b="0" i="1" smtClean="0">
                                  <a:latin typeface="Cambria Math" panose="02040503050406030204" pitchFamily="18" charset="0"/>
                                  <a:sym typeface="Wingdings" pitchFamily="2" charset="2"/>
                                </a:rPr>
                                <m:t>𝑥</m:t>
                              </m:r>
                            </m:e>
                            <m:sub>
                              <m:r>
                                <a:rPr lang="es-ES" sz="2400" b="0" i="1" smtClean="0">
                                  <a:latin typeface="Cambria Math" panose="02040503050406030204" pitchFamily="18" charset="0"/>
                                  <a:sym typeface="Wingdings" pitchFamily="2" charset="2"/>
                                </a:rPr>
                                <m:t>𝑖</m:t>
                              </m:r>
                            </m:sub>
                          </m:sSub>
                          <m:r>
                            <a:rPr lang="es-ES" sz="2400" b="0" i="1" smtClean="0">
                              <a:latin typeface="Cambria Math" panose="02040503050406030204" pitchFamily="18" charset="0"/>
                              <a:sym typeface="Wingdings" pitchFamily="2" charset="2"/>
                            </a:rPr>
                            <m:t>)</m:t>
                          </m:r>
                        </m:e>
                      </m:nary>
                    </m:oMath>
                  </m:oMathPara>
                </a14:m>
                <a:endParaRPr lang="es-ES" sz="2400" dirty="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sym typeface="Wingdings" pitchFamily="2" charset="2"/>
                        </a:rPr>
                        <m:t>𝐸</m:t>
                      </m:r>
                      <m:d>
                        <m:dPr>
                          <m:ctrlPr>
                            <a:rPr lang="es-ES" sz="2400" b="0" i="1" smtClean="0">
                              <a:latin typeface="Cambria Math" panose="02040503050406030204" pitchFamily="18" charset="0"/>
                              <a:sym typeface="Wingdings" pitchFamily="2" charset="2"/>
                            </a:rPr>
                          </m:ctrlPr>
                        </m:dPr>
                        <m:e>
                          <m:r>
                            <a:rPr lang="es-ES" sz="2400" b="0" i="1" smtClean="0">
                              <a:latin typeface="Cambria Math" panose="02040503050406030204" pitchFamily="18" charset="0"/>
                              <a:sym typeface="Wingdings" pitchFamily="2" charset="2"/>
                            </a:rPr>
                            <m:t>h</m:t>
                          </m:r>
                          <m:d>
                            <m:dPr>
                              <m:ctrlPr>
                                <a:rPr lang="es-ES" sz="2400" b="0" i="1" smtClean="0">
                                  <a:latin typeface="Cambria Math" panose="02040503050406030204" pitchFamily="18" charset="0"/>
                                  <a:sym typeface="Wingdings" pitchFamily="2" charset="2"/>
                                </a:rPr>
                              </m:ctrlPr>
                            </m:dPr>
                            <m:e>
                              <m:r>
                                <a:rPr lang="es-ES" sz="2400" b="0" i="1" smtClean="0">
                                  <a:latin typeface="Cambria Math" panose="02040503050406030204" pitchFamily="18" charset="0"/>
                                  <a:sym typeface="Wingdings" pitchFamily="2" charset="2"/>
                                </a:rPr>
                                <m:t>𝑋</m:t>
                              </m:r>
                            </m:e>
                          </m:d>
                        </m:e>
                      </m:d>
                      <m:r>
                        <a:rPr lang="es-ES" sz="2400" b="0" i="1" smtClean="0">
                          <a:latin typeface="Cambria Math" panose="02040503050406030204" pitchFamily="18" charset="0"/>
                          <a:sym typeface="Wingdings" pitchFamily="2" charset="2"/>
                        </a:rPr>
                        <m:t>=</m:t>
                      </m:r>
                      <m:nary>
                        <m:naryPr>
                          <m:ctrlPr>
                            <a:rPr lang="es-ES" sz="2400" b="0" i="1" smtClean="0">
                              <a:latin typeface="Cambria Math" panose="02040503050406030204" pitchFamily="18" charset="0"/>
                              <a:sym typeface="Wingdings" pitchFamily="2" charset="2"/>
                            </a:rPr>
                          </m:ctrlPr>
                        </m:naryPr>
                        <m:sub>
                          <m:r>
                            <m:rPr>
                              <m:brk m:alnAt="23"/>
                            </m:rPr>
                            <a:rPr lang="es-ES" sz="2400" b="0" i="1" smtClean="0">
                              <a:latin typeface="Cambria Math" panose="02040503050406030204" pitchFamily="18" charset="0"/>
                              <a:sym typeface="Wingdings" pitchFamily="2" charset="2"/>
                            </a:rPr>
                            <m:t>−</m:t>
                          </m:r>
                          <m:r>
                            <a:rPr lang="es-ES" sz="2400" b="0" i="1" smtClean="0">
                              <a:latin typeface="Cambria Math" panose="02040503050406030204" pitchFamily="18" charset="0"/>
                              <a:ea typeface="Cambria Math" panose="02040503050406030204" pitchFamily="18" charset="0"/>
                              <a:sym typeface="Wingdings" pitchFamily="2" charset="2"/>
                            </a:rPr>
                            <m:t>∞</m:t>
                          </m:r>
                        </m:sub>
                        <m:sup>
                          <m:r>
                            <a:rPr lang="es-ES" sz="2400" b="0" i="1" smtClean="0">
                              <a:latin typeface="Cambria Math" panose="02040503050406030204" pitchFamily="18" charset="0"/>
                              <a:ea typeface="Cambria Math" panose="02040503050406030204" pitchFamily="18" charset="0"/>
                              <a:sym typeface="Wingdings" pitchFamily="2" charset="2"/>
                            </a:rPr>
                            <m:t>∞</m:t>
                          </m:r>
                        </m:sup>
                        <m:e>
                          <m:r>
                            <a:rPr lang="es-ES" sz="2400" b="0" i="1" smtClean="0">
                              <a:latin typeface="Cambria Math" panose="02040503050406030204" pitchFamily="18" charset="0"/>
                              <a:sym typeface="Wingdings" pitchFamily="2" charset="2"/>
                            </a:rPr>
                            <m:t>h</m:t>
                          </m:r>
                          <m:d>
                            <m:dPr>
                              <m:ctrlPr>
                                <a:rPr lang="es-ES" sz="2400" b="0" i="1" smtClean="0">
                                  <a:latin typeface="Cambria Math" panose="02040503050406030204" pitchFamily="18" charset="0"/>
                                  <a:sym typeface="Wingdings" pitchFamily="2" charset="2"/>
                                </a:rPr>
                              </m:ctrlPr>
                            </m:dPr>
                            <m:e>
                              <m:r>
                                <a:rPr lang="es-ES" sz="2400" b="0" i="1" smtClean="0">
                                  <a:latin typeface="Cambria Math" panose="02040503050406030204" pitchFamily="18" charset="0"/>
                                  <a:sym typeface="Wingdings" pitchFamily="2" charset="2"/>
                                </a:rPr>
                                <m:t>𝑥</m:t>
                              </m:r>
                            </m:e>
                          </m:d>
                          <m:r>
                            <a:rPr lang="es-ES" sz="2400" b="0" i="1" smtClean="0">
                              <a:latin typeface="Cambria Math" panose="02040503050406030204" pitchFamily="18" charset="0"/>
                              <a:sym typeface="Wingdings" pitchFamily="2" charset="2"/>
                            </a:rPr>
                            <m:t>𝑓</m:t>
                          </m:r>
                          <m:d>
                            <m:dPr>
                              <m:ctrlPr>
                                <a:rPr lang="es-ES" sz="2400" b="0" i="1" smtClean="0">
                                  <a:latin typeface="Cambria Math" panose="02040503050406030204" pitchFamily="18" charset="0"/>
                                  <a:sym typeface="Wingdings" pitchFamily="2" charset="2"/>
                                </a:rPr>
                              </m:ctrlPr>
                            </m:dPr>
                            <m:e>
                              <m:r>
                                <a:rPr lang="es-ES" sz="2400" b="0" i="1" smtClean="0">
                                  <a:latin typeface="Cambria Math" panose="02040503050406030204" pitchFamily="18" charset="0"/>
                                  <a:sym typeface="Wingdings" pitchFamily="2" charset="2"/>
                                </a:rPr>
                                <m:t>𝑥</m:t>
                              </m:r>
                            </m:e>
                          </m:d>
                          <m:r>
                            <a:rPr lang="es-ES" sz="2400" b="0" i="1" smtClean="0">
                              <a:latin typeface="Cambria Math" panose="02040503050406030204" pitchFamily="18" charset="0"/>
                              <a:sym typeface="Wingdings" pitchFamily="2" charset="2"/>
                            </a:rPr>
                            <m:t>𝑑𝑥</m:t>
                          </m:r>
                        </m:e>
                      </m:nary>
                    </m:oMath>
                  </m:oMathPara>
                </a14:m>
                <a:endParaRPr lang="es-ES" sz="2200" dirty="0">
                  <a:sym typeface="Wingdings" pitchFamily="2" charset="2"/>
                </a:endParaRPr>
              </a:p>
              <a:p>
                <a:pPr lvl="2"/>
                <a:endParaRPr lang="es-ES" sz="2600" dirty="0">
                  <a:sym typeface="Wingdings" pitchFamily="2" charset="2"/>
                </a:endParaRPr>
              </a:p>
              <a:p>
                <a:pPr lvl="2"/>
                <a:endParaRPr lang="es-ES" sz="2600" dirty="0">
                  <a:sym typeface="Wingdings" pitchFamily="2" charset="2"/>
                </a:endParaRPr>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935480"/>
                <a:ext cx="9197918" cy="4255770"/>
              </a:xfrm>
              <a:blipFill>
                <a:blip r:embed="rId3"/>
                <a:stretch>
                  <a:fillRect t="-2671" r="-1241" b="-62611"/>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21</a:t>
            </a:fld>
            <a:endParaRPr lang="es-ES" noProof="1"/>
          </a:p>
        </p:txBody>
      </p:sp>
    </p:spTree>
    <p:extLst>
      <p:ext uri="{BB962C8B-B14F-4D97-AF65-F5344CB8AC3E}">
        <p14:creationId xmlns:p14="http://schemas.microsoft.com/office/powerpoint/2010/main" val="3123483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Media y esperanza matemática</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lvl="1"/>
                <a:r>
                  <a:rPr lang="es-ES" sz="2400" dirty="0"/>
                  <a:t>La media es el valor que espero observar en una variable aleatoria, por lo que h(X)=X</a:t>
                </a:r>
              </a:p>
              <a:p>
                <a:pPr lvl="1"/>
                <a:r>
                  <a:rPr lang="es-ES" sz="2400" dirty="0">
                    <a:sym typeface="Wingdings" pitchFamily="2" charset="2"/>
                  </a:rPr>
                  <a:t>Se puede aplicar a casos discretos o continuos</a:t>
                </a:r>
              </a:p>
              <a:p>
                <a:pPr marL="266700" lvl="1" indent="0">
                  <a:buNone/>
                </a:pPr>
                <a:endParaRPr lang="es-ES" sz="2400" dirty="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sym typeface="Wingdings" pitchFamily="2" charset="2"/>
                        </a:rPr>
                        <m:t>𝐸</m:t>
                      </m:r>
                      <m:d>
                        <m:dPr>
                          <m:ctrlPr>
                            <a:rPr lang="es-ES" sz="2400" b="0" i="1" smtClean="0">
                              <a:latin typeface="Cambria Math" panose="02040503050406030204" pitchFamily="18" charset="0"/>
                              <a:sym typeface="Wingdings" pitchFamily="2" charset="2"/>
                            </a:rPr>
                          </m:ctrlPr>
                        </m:dPr>
                        <m:e>
                          <m:r>
                            <a:rPr lang="es-ES" sz="2400" b="0" i="1" smtClean="0">
                              <a:latin typeface="Cambria Math" panose="02040503050406030204" pitchFamily="18" charset="0"/>
                              <a:sym typeface="Wingdings" pitchFamily="2" charset="2"/>
                            </a:rPr>
                            <m:t>𝑋</m:t>
                          </m:r>
                        </m:e>
                      </m:d>
                      <m:r>
                        <a:rPr lang="es-ES" sz="2400" b="0" i="1" smtClean="0">
                          <a:latin typeface="Cambria Math" panose="02040503050406030204" pitchFamily="18" charset="0"/>
                          <a:sym typeface="Wingdings" pitchFamily="2" charset="2"/>
                        </a:rPr>
                        <m:t>=</m:t>
                      </m:r>
                      <m:r>
                        <a:rPr lang="es-ES" sz="2400" b="0" i="1" smtClean="0">
                          <a:latin typeface="Cambria Math" panose="02040503050406030204" pitchFamily="18" charset="0"/>
                          <a:ea typeface="Cambria Math" panose="02040503050406030204" pitchFamily="18" charset="0"/>
                          <a:sym typeface="Wingdings" pitchFamily="2" charset="2"/>
                        </a:rPr>
                        <m:t>𝜇</m:t>
                      </m:r>
                      <m:r>
                        <a:rPr lang="es-ES" sz="2400" b="0" i="1" smtClean="0">
                          <a:latin typeface="Cambria Math" panose="02040503050406030204" pitchFamily="18" charset="0"/>
                          <a:ea typeface="Cambria Math" panose="02040503050406030204" pitchFamily="18" charset="0"/>
                          <a:sym typeface="Wingdings" pitchFamily="2" charset="2"/>
                        </a:rPr>
                        <m:t>=</m:t>
                      </m:r>
                      <m:nary>
                        <m:naryPr>
                          <m:chr m:val="∑"/>
                          <m:subHide m:val="on"/>
                          <m:supHide m:val="on"/>
                          <m:ctrlPr>
                            <a:rPr lang="es-ES" sz="2400" b="0" i="1" smtClean="0">
                              <a:latin typeface="Cambria Math" panose="02040503050406030204" pitchFamily="18" charset="0"/>
                              <a:sym typeface="Wingdings" pitchFamily="2" charset="2"/>
                            </a:rPr>
                          </m:ctrlPr>
                        </m:naryPr>
                        <m:sub/>
                        <m:sup/>
                        <m:e>
                          <m:sSub>
                            <m:sSubPr>
                              <m:ctrlPr>
                                <a:rPr lang="es-ES" sz="2400" b="0" i="1" smtClean="0">
                                  <a:latin typeface="Cambria Math" panose="02040503050406030204" pitchFamily="18" charset="0"/>
                                  <a:sym typeface="Wingdings" pitchFamily="2" charset="2"/>
                                </a:rPr>
                              </m:ctrlPr>
                            </m:sSubPr>
                            <m:e>
                              <m:r>
                                <a:rPr lang="es-ES" sz="2400" b="0" i="1" smtClean="0">
                                  <a:latin typeface="Cambria Math" panose="02040503050406030204" pitchFamily="18" charset="0"/>
                                  <a:sym typeface="Wingdings" pitchFamily="2" charset="2"/>
                                </a:rPr>
                                <m:t>𝑥</m:t>
                              </m:r>
                            </m:e>
                            <m:sub>
                              <m:r>
                                <a:rPr lang="es-ES" sz="2400" b="0" i="1" smtClean="0">
                                  <a:latin typeface="Cambria Math" panose="02040503050406030204" pitchFamily="18" charset="0"/>
                                  <a:sym typeface="Wingdings" pitchFamily="2" charset="2"/>
                                </a:rPr>
                                <m:t>𝑖</m:t>
                              </m:r>
                            </m:sub>
                          </m:sSub>
                          <m:r>
                            <a:rPr lang="es-ES" sz="2400" b="0" i="1" smtClean="0">
                              <a:latin typeface="Cambria Math" panose="02040503050406030204" pitchFamily="18" charset="0"/>
                              <a:sym typeface="Wingdings" pitchFamily="2" charset="2"/>
                            </a:rPr>
                            <m:t>𝑃</m:t>
                          </m:r>
                          <m:r>
                            <a:rPr lang="es-ES" sz="2400" b="0" i="1" smtClean="0">
                              <a:latin typeface="Cambria Math" panose="02040503050406030204" pitchFamily="18" charset="0"/>
                              <a:sym typeface="Wingdings" pitchFamily="2" charset="2"/>
                            </a:rPr>
                            <m:t>(</m:t>
                          </m:r>
                          <m:r>
                            <a:rPr lang="es-ES" sz="2400" b="0" i="1" smtClean="0">
                              <a:latin typeface="Cambria Math" panose="02040503050406030204" pitchFamily="18" charset="0"/>
                              <a:sym typeface="Wingdings" pitchFamily="2" charset="2"/>
                            </a:rPr>
                            <m:t>𝑋</m:t>
                          </m:r>
                          <m:r>
                            <a:rPr lang="es-ES" sz="2400" b="0" i="1" smtClean="0">
                              <a:latin typeface="Cambria Math" panose="02040503050406030204" pitchFamily="18" charset="0"/>
                              <a:sym typeface="Wingdings" pitchFamily="2" charset="2"/>
                            </a:rPr>
                            <m:t>=</m:t>
                          </m:r>
                          <m:sSub>
                            <m:sSubPr>
                              <m:ctrlPr>
                                <a:rPr lang="es-ES" sz="2400" b="0" i="1" smtClean="0">
                                  <a:latin typeface="Cambria Math" panose="02040503050406030204" pitchFamily="18" charset="0"/>
                                  <a:sym typeface="Wingdings" pitchFamily="2" charset="2"/>
                                </a:rPr>
                              </m:ctrlPr>
                            </m:sSubPr>
                            <m:e>
                              <m:r>
                                <a:rPr lang="es-ES" sz="2400" b="0" i="1" smtClean="0">
                                  <a:latin typeface="Cambria Math" panose="02040503050406030204" pitchFamily="18" charset="0"/>
                                  <a:sym typeface="Wingdings" pitchFamily="2" charset="2"/>
                                </a:rPr>
                                <m:t>𝑥</m:t>
                              </m:r>
                            </m:e>
                            <m:sub>
                              <m:r>
                                <a:rPr lang="es-ES" sz="2400" b="0" i="1" smtClean="0">
                                  <a:latin typeface="Cambria Math" panose="02040503050406030204" pitchFamily="18" charset="0"/>
                                  <a:sym typeface="Wingdings" pitchFamily="2" charset="2"/>
                                </a:rPr>
                                <m:t>𝑖</m:t>
                              </m:r>
                            </m:sub>
                          </m:sSub>
                          <m:r>
                            <a:rPr lang="es-ES" sz="2400" b="0" i="1" smtClean="0">
                              <a:latin typeface="Cambria Math" panose="02040503050406030204" pitchFamily="18" charset="0"/>
                              <a:sym typeface="Wingdings" pitchFamily="2" charset="2"/>
                            </a:rPr>
                            <m:t>)</m:t>
                          </m:r>
                        </m:e>
                      </m:nary>
                    </m:oMath>
                  </m:oMathPara>
                </a14:m>
                <a:endParaRPr lang="es-ES" sz="2400" dirty="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sym typeface="Wingdings" pitchFamily="2" charset="2"/>
                        </a:rPr>
                        <m:t>𝐸</m:t>
                      </m:r>
                      <m:d>
                        <m:dPr>
                          <m:ctrlPr>
                            <a:rPr lang="es-ES" sz="2400" b="0" i="1" smtClean="0">
                              <a:latin typeface="Cambria Math" panose="02040503050406030204" pitchFamily="18" charset="0"/>
                              <a:sym typeface="Wingdings" pitchFamily="2" charset="2"/>
                            </a:rPr>
                          </m:ctrlPr>
                        </m:dPr>
                        <m:e>
                          <m:r>
                            <a:rPr lang="es-ES" sz="2400" b="0" i="1" smtClean="0">
                              <a:latin typeface="Cambria Math" panose="02040503050406030204" pitchFamily="18" charset="0"/>
                              <a:sym typeface="Wingdings" pitchFamily="2" charset="2"/>
                            </a:rPr>
                            <m:t>𝑋</m:t>
                          </m:r>
                        </m:e>
                      </m:d>
                      <m:r>
                        <a:rPr lang="es-ES" sz="2400" b="0" i="1" smtClean="0">
                          <a:latin typeface="Cambria Math" panose="02040503050406030204" pitchFamily="18" charset="0"/>
                          <a:sym typeface="Wingdings" pitchFamily="2" charset="2"/>
                        </a:rPr>
                        <m:t>= </m:t>
                      </m:r>
                      <m:r>
                        <a:rPr lang="es-ES" sz="2400" b="0" i="1" smtClean="0">
                          <a:latin typeface="Cambria Math" panose="02040503050406030204" pitchFamily="18" charset="0"/>
                          <a:sym typeface="Wingdings" pitchFamily="2" charset="2"/>
                        </a:rPr>
                        <m:t>𝜇</m:t>
                      </m:r>
                      <m:r>
                        <a:rPr lang="es-ES" sz="2400" b="0" i="1" smtClean="0">
                          <a:latin typeface="Cambria Math" panose="02040503050406030204" pitchFamily="18" charset="0"/>
                          <a:sym typeface="Wingdings" pitchFamily="2" charset="2"/>
                        </a:rPr>
                        <m:t>=</m:t>
                      </m:r>
                      <m:nary>
                        <m:naryPr>
                          <m:ctrlPr>
                            <a:rPr lang="es-ES" sz="2400" b="0" i="1" smtClean="0">
                              <a:latin typeface="Cambria Math" panose="02040503050406030204" pitchFamily="18" charset="0"/>
                              <a:sym typeface="Wingdings" pitchFamily="2" charset="2"/>
                            </a:rPr>
                          </m:ctrlPr>
                        </m:naryPr>
                        <m:sub>
                          <m:r>
                            <m:rPr>
                              <m:brk m:alnAt="23"/>
                            </m:rPr>
                            <a:rPr lang="es-ES" sz="2400" b="0" i="1" smtClean="0">
                              <a:latin typeface="Cambria Math" panose="02040503050406030204" pitchFamily="18" charset="0"/>
                              <a:sym typeface="Wingdings" pitchFamily="2" charset="2"/>
                            </a:rPr>
                            <m:t>−</m:t>
                          </m:r>
                          <m:r>
                            <a:rPr lang="es-ES" sz="2400" b="0" i="1" smtClean="0">
                              <a:latin typeface="Cambria Math" panose="02040503050406030204" pitchFamily="18" charset="0"/>
                              <a:ea typeface="Cambria Math" panose="02040503050406030204" pitchFamily="18" charset="0"/>
                              <a:sym typeface="Wingdings" pitchFamily="2" charset="2"/>
                            </a:rPr>
                            <m:t>∞</m:t>
                          </m:r>
                        </m:sub>
                        <m:sup>
                          <m:r>
                            <a:rPr lang="es-ES" sz="2400" b="0" i="1" smtClean="0">
                              <a:latin typeface="Cambria Math" panose="02040503050406030204" pitchFamily="18" charset="0"/>
                              <a:ea typeface="Cambria Math" panose="02040503050406030204" pitchFamily="18" charset="0"/>
                              <a:sym typeface="Wingdings" pitchFamily="2" charset="2"/>
                            </a:rPr>
                            <m:t>∞</m:t>
                          </m:r>
                        </m:sup>
                        <m:e>
                          <m:r>
                            <a:rPr lang="es-ES" sz="2400" b="0" i="1" smtClean="0">
                              <a:latin typeface="Cambria Math" panose="02040503050406030204" pitchFamily="18" charset="0"/>
                              <a:sym typeface="Wingdings" pitchFamily="2" charset="2"/>
                            </a:rPr>
                            <m:t>𝑥</m:t>
                          </m:r>
                          <m:r>
                            <a:rPr lang="es-ES" sz="2400" b="0" i="1" smtClean="0">
                              <a:latin typeface="Cambria Math" panose="02040503050406030204" pitchFamily="18" charset="0"/>
                              <a:sym typeface="Wingdings" pitchFamily="2" charset="2"/>
                            </a:rPr>
                            <m:t> </m:t>
                          </m:r>
                          <m:r>
                            <a:rPr lang="es-ES" sz="2400" b="0" i="1" smtClean="0">
                              <a:latin typeface="Cambria Math" panose="02040503050406030204" pitchFamily="18" charset="0"/>
                              <a:sym typeface="Wingdings" pitchFamily="2" charset="2"/>
                            </a:rPr>
                            <m:t>𝑓</m:t>
                          </m:r>
                          <m:d>
                            <m:dPr>
                              <m:ctrlPr>
                                <a:rPr lang="es-ES" sz="2400" b="0" i="1" smtClean="0">
                                  <a:latin typeface="Cambria Math" panose="02040503050406030204" pitchFamily="18" charset="0"/>
                                  <a:sym typeface="Wingdings" pitchFamily="2" charset="2"/>
                                </a:rPr>
                              </m:ctrlPr>
                            </m:dPr>
                            <m:e>
                              <m:r>
                                <a:rPr lang="es-ES" sz="2400" b="0" i="1" smtClean="0">
                                  <a:latin typeface="Cambria Math" panose="02040503050406030204" pitchFamily="18" charset="0"/>
                                  <a:sym typeface="Wingdings" pitchFamily="2" charset="2"/>
                                </a:rPr>
                                <m:t>𝑥</m:t>
                              </m:r>
                            </m:e>
                          </m:d>
                          <m:r>
                            <a:rPr lang="es-ES" sz="2400" b="0" i="1" smtClean="0">
                              <a:latin typeface="Cambria Math" panose="02040503050406030204" pitchFamily="18" charset="0"/>
                              <a:sym typeface="Wingdings" pitchFamily="2" charset="2"/>
                            </a:rPr>
                            <m:t>𝑑𝑥</m:t>
                          </m:r>
                        </m:e>
                      </m:nary>
                    </m:oMath>
                  </m:oMathPara>
                </a14:m>
                <a:endParaRPr lang="es-ES" sz="2200" dirty="0">
                  <a:sym typeface="Wingdings" pitchFamily="2" charset="2"/>
                </a:endParaRPr>
              </a:p>
              <a:p>
                <a:pPr lvl="2"/>
                <a:endParaRPr lang="es-ES" sz="2600" dirty="0">
                  <a:sym typeface="Wingdings" pitchFamily="2" charset="2"/>
                </a:endParaRPr>
              </a:p>
              <a:p>
                <a:pPr lvl="2"/>
                <a:endParaRPr lang="es-ES" sz="2600" dirty="0">
                  <a:sym typeface="Wingdings" pitchFamily="2" charset="2"/>
                </a:endParaRPr>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935480"/>
                <a:ext cx="9197918" cy="4255770"/>
              </a:xfrm>
              <a:blipFill>
                <a:blip r:embed="rId3"/>
                <a:stretch>
                  <a:fillRect t="-2671" r="-2207" b="-22552"/>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22</a:t>
            </a:fld>
            <a:endParaRPr lang="es-ES" noProof="1"/>
          </a:p>
        </p:txBody>
      </p:sp>
    </p:spTree>
    <p:extLst>
      <p:ext uri="{BB962C8B-B14F-4D97-AF65-F5344CB8AC3E}">
        <p14:creationId xmlns:p14="http://schemas.microsoft.com/office/powerpoint/2010/main" val="165408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ejercicio</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7" cy="4255770"/>
          </a:xfrm>
        </p:spPr>
        <p:txBody>
          <a:bodyPr/>
          <a:lstStyle/>
          <a:p>
            <a:pPr lvl="1"/>
            <a:r>
              <a:rPr lang="es-ES" sz="2800" dirty="0">
                <a:sym typeface="Wingdings" pitchFamily="2" charset="2"/>
              </a:rPr>
              <a:t>¿Cuál es la media de la variable X=“lanzamiento de un dado”?</a:t>
            </a: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23</a:t>
            </a:fld>
            <a:endParaRPr lang="es-ES" noProof="1"/>
          </a:p>
        </p:txBody>
      </p:sp>
    </p:spTree>
    <p:extLst>
      <p:ext uri="{BB962C8B-B14F-4D97-AF65-F5344CB8AC3E}">
        <p14:creationId xmlns:p14="http://schemas.microsoft.com/office/powerpoint/2010/main" val="3286964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Propiedades media de una variable aleatoria	</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marL="0" indent="0">
                  <a:buNone/>
                </a:pPr>
                <a14:m>
                  <m:oMath xmlns:m="http://schemas.openxmlformats.org/officeDocument/2006/math">
                    <m:r>
                      <a:rPr lang="es-ES" sz="2800" b="0" i="1" smtClean="0">
                        <a:latin typeface="Cambria Math" panose="02040503050406030204" pitchFamily="18" charset="0"/>
                        <a:sym typeface="Wingdings" pitchFamily="2" charset="2"/>
                      </a:rPr>
                      <m:t>𝐸</m:t>
                    </m:r>
                    <m:d>
                      <m:dPr>
                        <m:ctrlPr>
                          <a:rPr lang="es-ES" sz="2800" b="0" i="1" smtClean="0">
                            <a:latin typeface="Cambria Math" panose="02040503050406030204" pitchFamily="18" charset="0"/>
                            <a:sym typeface="Wingdings" pitchFamily="2" charset="2"/>
                          </a:rPr>
                        </m:ctrlPr>
                      </m:dPr>
                      <m:e>
                        <m:sSub>
                          <m:sSubPr>
                            <m:ctrlPr>
                              <a:rPr lang="es-ES" sz="2800" b="0" i="1" smtClean="0">
                                <a:latin typeface="Cambria Math" panose="02040503050406030204" pitchFamily="18" charset="0"/>
                                <a:sym typeface="Wingdings" pitchFamily="2" charset="2"/>
                              </a:rPr>
                            </m:ctrlPr>
                          </m:sSubPr>
                          <m:e>
                            <m:r>
                              <a:rPr lang="es-ES" sz="2800" b="0" i="1" smtClean="0">
                                <a:latin typeface="Cambria Math" panose="02040503050406030204" pitchFamily="18" charset="0"/>
                                <a:sym typeface="Wingdings" pitchFamily="2" charset="2"/>
                              </a:rPr>
                              <m:t>𝑎</m:t>
                            </m:r>
                          </m:e>
                          <m:sub>
                            <m:r>
                              <a:rPr lang="es-ES" sz="2800" b="0" i="1" smtClean="0">
                                <a:latin typeface="Cambria Math" panose="02040503050406030204" pitchFamily="18" charset="0"/>
                                <a:sym typeface="Wingdings" pitchFamily="2" charset="2"/>
                              </a:rPr>
                              <m:t>𝑜</m:t>
                            </m:r>
                          </m:sub>
                        </m:sSub>
                        <m:r>
                          <a:rPr lang="es-ES" sz="2800" b="0" i="1" smtClean="0">
                            <a:latin typeface="Cambria Math" panose="02040503050406030204" pitchFamily="18" charset="0"/>
                            <a:sym typeface="Wingdings" pitchFamily="2" charset="2"/>
                          </a:rPr>
                          <m:t>+</m:t>
                        </m:r>
                        <m:sSub>
                          <m:sSubPr>
                            <m:ctrlPr>
                              <a:rPr lang="es-ES" sz="2800" b="0" i="1" smtClean="0">
                                <a:latin typeface="Cambria Math" panose="02040503050406030204" pitchFamily="18" charset="0"/>
                                <a:sym typeface="Wingdings" pitchFamily="2" charset="2"/>
                              </a:rPr>
                            </m:ctrlPr>
                          </m:sSubPr>
                          <m:e>
                            <m:r>
                              <a:rPr lang="es-ES" sz="2800" b="0" i="1" smtClean="0">
                                <a:latin typeface="Cambria Math" panose="02040503050406030204" pitchFamily="18" charset="0"/>
                                <a:sym typeface="Wingdings" pitchFamily="2" charset="2"/>
                              </a:rPr>
                              <m:t>𝑎</m:t>
                            </m:r>
                          </m:e>
                          <m:sub>
                            <m:r>
                              <a:rPr lang="es-ES" sz="2800" b="0" i="1" smtClean="0">
                                <a:latin typeface="Cambria Math" panose="02040503050406030204" pitchFamily="18" charset="0"/>
                                <a:sym typeface="Wingdings" pitchFamily="2" charset="2"/>
                              </a:rPr>
                              <m:t>1</m:t>
                            </m:r>
                          </m:sub>
                        </m:sSub>
                        <m:sSub>
                          <m:sSubPr>
                            <m:ctrlPr>
                              <a:rPr lang="es-ES" sz="2800" b="0" i="1" smtClean="0">
                                <a:latin typeface="Cambria Math" panose="02040503050406030204" pitchFamily="18" charset="0"/>
                                <a:sym typeface="Wingdings" pitchFamily="2" charset="2"/>
                              </a:rPr>
                            </m:ctrlPr>
                          </m:sSubPr>
                          <m:e>
                            <m:r>
                              <a:rPr lang="es-ES" sz="2800" b="0" i="1" smtClean="0">
                                <a:latin typeface="Cambria Math" panose="02040503050406030204" pitchFamily="18" charset="0"/>
                                <a:sym typeface="Wingdings" pitchFamily="2" charset="2"/>
                              </a:rPr>
                              <m:t>𝑋</m:t>
                            </m:r>
                          </m:e>
                          <m:sub>
                            <m:r>
                              <a:rPr lang="es-ES" sz="2800" b="0" i="1" smtClean="0">
                                <a:latin typeface="Cambria Math" panose="02040503050406030204" pitchFamily="18" charset="0"/>
                                <a:sym typeface="Wingdings" pitchFamily="2" charset="2"/>
                              </a:rPr>
                              <m:t>1</m:t>
                            </m:r>
                          </m:sub>
                        </m:sSub>
                        <m:r>
                          <a:rPr lang="es-ES" sz="2800" b="0" i="1" smtClean="0">
                            <a:latin typeface="Cambria Math" panose="02040503050406030204" pitchFamily="18" charset="0"/>
                            <a:sym typeface="Wingdings" pitchFamily="2" charset="2"/>
                          </a:rPr>
                          <m:t>+…+</m:t>
                        </m:r>
                        <m:sSub>
                          <m:sSubPr>
                            <m:ctrlPr>
                              <a:rPr lang="es-ES" sz="2800" b="0" i="1" smtClean="0">
                                <a:latin typeface="Cambria Math" panose="02040503050406030204" pitchFamily="18" charset="0"/>
                                <a:sym typeface="Wingdings" pitchFamily="2" charset="2"/>
                              </a:rPr>
                            </m:ctrlPr>
                          </m:sSubPr>
                          <m:e>
                            <m:r>
                              <a:rPr lang="es-ES" sz="2800" b="0" i="1" smtClean="0">
                                <a:latin typeface="Cambria Math" panose="02040503050406030204" pitchFamily="18" charset="0"/>
                                <a:sym typeface="Wingdings" pitchFamily="2" charset="2"/>
                              </a:rPr>
                              <m:t>𝑎</m:t>
                            </m:r>
                          </m:e>
                          <m:sub>
                            <m:r>
                              <a:rPr lang="es-ES" sz="2800" b="0" i="1" smtClean="0">
                                <a:latin typeface="Cambria Math" panose="02040503050406030204" pitchFamily="18" charset="0"/>
                                <a:sym typeface="Wingdings" pitchFamily="2" charset="2"/>
                              </a:rPr>
                              <m:t>𝑛</m:t>
                            </m:r>
                          </m:sub>
                        </m:sSub>
                        <m:sSub>
                          <m:sSubPr>
                            <m:ctrlPr>
                              <a:rPr lang="es-ES" sz="2800" b="0" i="1" smtClean="0">
                                <a:latin typeface="Cambria Math" panose="02040503050406030204" pitchFamily="18" charset="0"/>
                                <a:sym typeface="Wingdings" pitchFamily="2" charset="2"/>
                              </a:rPr>
                            </m:ctrlPr>
                          </m:sSubPr>
                          <m:e>
                            <m:r>
                              <a:rPr lang="es-ES" sz="2800" b="0" i="1" smtClean="0">
                                <a:latin typeface="Cambria Math" panose="02040503050406030204" pitchFamily="18" charset="0"/>
                                <a:sym typeface="Wingdings" pitchFamily="2" charset="2"/>
                              </a:rPr>
                              <m:t>𝑋</m:t>
                            </m:r>
                          </m:e>
                          <m:sub>
                            <m:r>
                              <a:rPr lang="es-ES" sz="2800" b="0" i="1" smtClean="0">
                                <a:latin typeface="Cambria Math" panose="02040503050406030204" pitchFamily="18" charset="0"/>
                                <a:sym typeface="Wingdings" pitchFamily="2" charset="2"/>
                              </a:rPr>
                              <m:t>𝑛</m:t>
                            </m:r>
                          </m:sub>
                        </m:sSub>
                      </m:e>
                    </m:d>
                    <m:r>
                      <a:rPr lang="es-ES" sz="2800" b="0" i="1" smtClean="0">
                        <a:latin typeface="Cambria Math" panose="02040503050406030204" pitchFamily="18" charset="0"/>
                        <a:sym typeface="Wingdings" pitchFamily="2" charset="2"/>
                      </a:rPr>
                      <m:t>=</m:t>
                    </m:r>
                  </m:oMath>
                </a14:m>
                <a:r>
                  <a:rPr lang="es-ES" sz="2800" dirty="0">
                    <a:sym typeface="Wingdings" pitchFamily="2" charset="2"/>
                  </a:rPr>
                  <a:t> </a:t>
                </a:r>
                <a14:m>
                  <m:oMath xmlns:m="http://schemas.openxmlformats.org/officeDocument/2006/math">
                    <m:sSub>
                      <m:sSubPr>
                        <m:ctrlPr>
                          <a:rPr lang="es-ES" sz="2800" i="1">
                            <a:latin typeface="Cambria Math" panose="02040503050406030204" pitchFamily="18" charset="0"/>
                            <a:sym typeface="Wingdings" pitchFamily="2" charset="2"/>
                          </a:rPr>
                        </m:ctrlPr>
                      </m:sSubPr>
                      <m:e>
                        <m:r>
                          <a:rPr lang="es-ES" sz="2800" i="1">
                            <a:latin typeface="Cambria Math" panose="02040503050406030204" pitchFamily="18" charset="0"/>
                            <a:sym typeface="Wingdings" pitchFamily="2" charset="2"/>
                          </a:rPr>
                          <m:t>𝑎</m:t>
                        </m:r>
                      </m:e>
                      <m:sub>
                        <m:r>
                          <a:rPr lang="es-ES" sz="2800" i="1">
                            <a:latin typeface="Cambria Math" panose="02040503050406030204" pitchFamily="18" charset="0"/>
                            <a:sym typeface="Wingdings" pitchFamily="2" charset="2"/>
                          </a:rPr>
                          <m:t>𝑜</m:t>
                        </m:r>
                      </m:sub>
                    </m:sSub>
                    <m:r>
                      <a:rPr lang="es-ES" sz="2800" i="1">
                        <a:latin typeface="Cambria Math" panose="02040503050406030204" pitchFamily="18" charset="0"/>
                        <a:sym typeface="Wingdings" pitchFamily="2" charset="2"/>
                      </a:rPr>
                      <m:t>+</m:t>
                    </m:r>
                    <m:sSub>
                      <m:sSubPr>
                        <m:ctrlPr>
                          <a:rPr lang="es-ES" sz="2800" i="1">
                            <a:latin typeface="Cambria Math" panose="02040503050406030204" pitchFamily="18" charset="0"/>
                            <a:sym typeface="Wingdings" pitchFamily="2" charset="2"/>
                          </a:rPr>
                        </m:ctrlPr>
                      </m:sSubPr>
                      <m:e>
                        <m:r>
                          <a:rPr lang="es-ES" sz="2800" i="1">
                            <a:latin typeface="Cambria Math" panose="02040503050406030204" pitchFamily="18" charset="0"/>
                            <a:sym typeface="Wingdings" pitchFamily="2" charset="2"/>
                          </a:rPr>
                          <m:t>𝑎</m:t>
                        </m:r>
                      </m:e>
                      <m:sub>
                        <m:r>
                          <a:rPr lang="es-ES" sz="2800" i="1">
                            <a:latin typeface="Cambria Math" panose="02040503050406030204" pitchFamily="18" charset="0"/>
                            <a:sym typeface="Wingdings" pitchFamily="2" charset="2"/>
                          </a:rPr>
                          <m:t>1</m:t>
                        </m:r>
                      </m:sub>
                    </m:sSub>
                    <m:sSub>
                      <m:sSubPr>
                        <m:ctrlPr>
                          <a:rPr lang="es-ES" sz="2800" i="1">
                            <a:latin typeface="Cambria Math" panose="02040503050406030204" pitchFamily="18" charset="0"/>
                            <a:sym typeface="Wingdings" pitchFamily="2" charset="2"/>
                          </a:rPr>
                        </m:ctrlPr>
                      </m:sSubPr>
                      <m:e>
                        <m:r>
                          <a:rPr lang="es-ES" sz="2800" b="0" i="1" smtClean="0">
                            <a:latin typeface="Cambria Math" panose="02040503050406030204" pitchFamily="18" charset="0"/>
                            <a:sym typeface="Wingdings" pitchFamily="2" charset="2"/>
                          </a:rPr>
                          <m:t>𝐸</m:t>
                        </m:r>
                        <m:r>
                          <a:rPr lang="es-ES" sz="2800" b="0" i="1" smtClean="0">
                            <a:latin typeface="Cambria Math" panose="02040503050406030204" pitchFamily="18" charset="0"/>
                            <a:sym typeface="Wingdings" pitchFamily="2" charset="2"/>
                          </a:rPr>
                          <m:t>(</m:t>
                        </m:r>
                        <m:r>
                          <a:rPr lang="es-ES" sz="2800" i="1">
                            <a:latin typeface="Cambria Math" panose="02040503050406030204" pitchFamily="18" charset="0"/>
                            <a:sym typeface="Wingdings" pitchFamily="2" charset="2"/>
                          </a:rPr>
                          <m:t>𝑋</m:t>
                        </m:r>
                      </m:e>
                      <m:sub>
                        <m:r>
                          <a:rPr lang="es-ES" sz="2800" i="1">
                            <a:latin typeface="Cambria Math" panose="02040503050406030204" pitchFamily="18" charset="0"/>
                            <a:sym typeface="Wingdings" pitchFamily="2" charset="2"/>
                          </a:rPr>
                          <m:t>1</m:t>
                        </m:r>
                      </m:sub>
                    </m:sSub>
                    <m:r>
                      <a:rPr lang="es-ES" sz="2800" b="0" i="1" smtClean="0">
                        <a:latin typeface="Cambria Math" panose="02040503050406030204" pitchFamily="18" charset="0"/>
                        <a:sym typeface="Wingdings" pitchFamily="2" charset="2"/>
                      </a:rPr>
                      <m:t>)</m:t>
                    </m:r>
                    <m:r>
                      <a:rPr lang="es-ES" sz="2800" i="1">
                        <a:latin typeface="Cambria Math" panose="02040503050406030204" pitchFamily="18" charset="0"/>
                        <a:sym typeface="Wingdings" pitchFamily="2" charset="2"/>
                      </a:rPr>
                      <m:t>+…+</m:t>
                    </m:r>
                    <m:sSub>
                      <m:sSubPr>
                        <m:ctrlPr>
                          <a:rPr lang="es-ES" sz="2800" i="1">
                            <a:latin typeface="Cambria Math" panose="02040503050406030204" pitchFamily="18" charset="0"/>
                            <a:sym typeface="Wingdings" pitchFamily="2" charset="2"/>
                          </a:rPr>
                        </m:ctrlPr>
                      </m:sSubPr>
                      <m:e>
                        <m:r>
                          <a:rPr lang="es-ES" sz="2800" i="1">
                            <a:latin typeface="Cambria Math" panose="02040503050406030204" pitchFamily="18" charset="0"/>
                            <a:sym typeface="Wingdings" pitchFamily="2" charset="2"/>
                          </a:rPr>
                          <m:t>𝑎</m:t>
                        </m:r>
                      </m:e>
                      <m:sub>
                        <m:r>
                          <a:rPr lang="es-ES" sz="2800" i="1">
                            <a:latin typeface="Cambria Math" panose="02040503050406030204" pitchFamily="18" charset="0"/>
                            <a:sym typeface="Wingdings" pitchFamily="2" charset="2"/>
                          </a:rPr>
                          <m:t>𝑛</m:t>
                        </m:r>
                      </m:sub>
                    </m:sSub>
                    <m:sSub>
                      <m:sSubPr>
                        <m:ctrlPr>
                          <a:rPr lang="es-ES" sz="2800" i="1">
                            <a:latin typeface="Cambria Math" panose="02040503050406030204" pitchFamily="18" charset="0"/>
                            <a:sym typeface="Wingdings" pitchFamily="2" charset="2"/>
                          </a:rPr>
                        </m:ctrlPr>
                      </m:sSubPr>
                      <m:e>
                        <m:r>
                          <a:rPr lang="es-ES" sz="2800" b="0" i="1" smtClean="0">
                            <a:latin typeface="Cambria Math" panose="02040503050406030204" pitchFamily="18" charset="0"/>
                            <a:sym typeface="Wingdings" pitchFamily="2" charset="2"/>
                          </a:rPr>
                          <m:t>𝐸</m:t>
                        </m:r>
                        <m:r>
                          <a:rPr lang="es-ES" sz="2800" b="0" i="1" smtClean="0">
                            <a:latin typeface="Cambria Math" panose="02040503050406030204" pitchFamily="18" charset="0"/>
                            <a:sym typeface="Wingdings" pitchFamily="2" charset="2"/>
                          </a:rPr>
                          <m:t>(</m:t>
                        </m:r>
                        <m:r>
                          <a:rPr lang="es-ES" sz="2800" i="1">
                            <a:latin typeface="Cambria Math" panose="02040503050406030204" pitchFamily="18" charset="0"/>
                            <a:sym typeface="Wingdings" pitchFamily="2" charset="2"/>
                          </a:rPr>
                          <m:t>𝑋</m:t>
                        </m:r>
                      </m:e>
                      <m:sub>
                        <m:r>
                          <a:rPr lang="es-ES" sz="2800" i="1">
                            <a:latin typeface="Cambria Math" panose="02040503050406030204" pitchFamily="18" charset="0"/>
                            <a:sym typeface="Wingdings" pitchFamily="2" charset="2"/>
                          </a:rPr>
                          <m:t>𝑛</m:t>
                        </m:r>
                      </m:sub>
                    </m:sSub>
                    <m:r>
                      <a:rPr lang="es-ES" sz="2800" b="0" i="1" smtClean="0">
                        <a:latin typeface="Cambria Math" panose="02040503050406030204" pitchFamily="18" charset="0"/>
                        <a:sym typeface="Wingdings" pitchFamily="2" charset="2"/>
                      </a:rPr>
                      <m:t>)</m:t>
                    </m:r>
                  </m:oMath>
                </a14:m>
                <a:endParaRPr lang="es-ES" sz="2800" dirty="0">
                  <a:sym typeface="Wingdings" pitchFamily="2" charset="2"/>
                </a:endParaRPr>
              </a:p>
              <a:p>
                <a:pPr marL="0" indent="0">
                  <a:buNone/>
                </a:pPr>
                <a:endParaRPr lang="es-ES" sz="2800" dirty="0">
                  <a:sym typeface="Wingdings" pitchFamily="2" charset="2"/>
                </a:endParaRPr>
              </a:p>
              <a:p>
                <a:pPr marL="0" indent="0">
                  <a:buNone/>
                </a:pPr>
                <a:r>
                  <a:rPr lang="es-ES" sz="2800" dirty="0">
                    <a:sym typeface="Wingdings" pitchFamily="2" charset="2"/>
                  </a:rPr>
                  <a:t>Y por tanto:</a:t>
                </a:r>
              </a:p>
              <a:p>
                <a:pPr marL="0" indent="0">
                  <a:buNone/>
                </a:pPr>
                <a:endParaRPr lang="es-ES" sz="2800" dirty="0">
                  <a:sym typeface="Wingdings" pitchFamily="2" charset="2"/>
                </a:endParaRPr>
              </a:p>
              <a:p>
                <a:pPr marL="0" indent="0">
                  <a:buNone/>
                </a:pPr>
                <a14:m>
                  <m:oMathPara xmlns:m="http://schemas.openxmlformats.org/officeDocument/2006/math">
                    <m:oMathParaPr>
                      <m:jc m:val="centerGroup"/>
                    </m:oMathParaPr>
                    <m:oMath xmlns:m="http://schemas.openxmlformats.org/officeDocument/2006/math">
                      <m:r>
                        <a:rPr lang="es-ES" sz="2800" i="1" dirty="0" smtClean="0">
                          <a:latin typeface="Cambria Math" panose="02040503050406030204" pitchFamily="18" charset="0"/>
                          <a:sym typeface="Wingdings" pitchFamily="2" charset="2"/>
                        </a:rPr>
                        <m:t>𝑆𝑖</m:t>
                      </m:r>
                      <m:r>
                        <a:rPr lang="es-ES" sz="2800" i="1" dirty="0">
                          <a:latin typeface="Cambria Math" panose="02040503050406030204" pitchFamily="18" charset="0"/>
                          <a:sym typeface="Wingdings" pitchFamily="2" charset="2"/>
                        </a:rPr>
                        <m:t> </m:t>
                      </m:r>
                      <m:r>
                        <a:rPr lang="es-ES" sz="2800" i="1" dirty="0" smtClean="0">
                          <a:latin typeface="Cambria Math" panose="02040503050406030204" pitchFamily="18" charset="0"/>
                          <a:sym typeface="Wingdings" pitchFamily="2" charset="2"/>
                        </a:rPr>
                        <m:t>𝑌</m:t>
                      </m:r>
                      <m:r>
                        <a:rPr lang="es-ES" sz="2800" i="1" dirty="0" smtClean="0">
                          <a:latin typeface="Cambria Math" panose="02040503050406030204" pitchFamily="18" charset="0"/>
                          <a:sym typeface="Wingdings" pitchFamily="2" charset="2"/>
                        </a:rPr>
                        <m:t>=</m:t>
                      </m:r>
                      <m:r>
                        <a:rPr lang="es-ES" sz="2800" i="1" dirty="0" err="1" smtClean="0">
                          <a:latin typeface="Cambria Math" panose="02040503050406030204" pitchFamily="18" charset="0"/>
                          <a:sym typeface="Wingdings" pitchFamily="2" charset="2"/>
                        </a:rPr>
                        <m:t>𝑎𝑋</m:t>
                      </m:r>
                      <m:r>
                        <a:rPr lang="es-ES" sz="2800" i="1" dirty="0">
                          <a:latin typeface="Cambria Math" panose="02040503050406030204" pitchFamily="18" charset="0"/>
                          <a:sym typeface="Wingdings" pitchFamily="2" charset="2"/>
                        </a:rPr>
                        <m:t> </m:t>
                      </m:r>
                      <m:r>
                        <a:rPr lang="es-ES" sz="2800" i="1" dirty="0" smtClean="0">
                          <a:latin typeface="Cambria Math" panose="02040503050406030204" pitchFamily="18" charset="0"/>
                          <a:sym typeface="Wingdings" pitchFamily="2" charset="2"/>
                        </a:rPr>
                        <m:t>+</m:t>
                      </m:r>
                      <m:r>
                        <a:rPr lang="es-ES" sz="2800" i="1" dirty="0">
                          <a:latin typeface="Cambria Math" panose="02040503050406030204" pitchFamily="18" charset="0"/>
                          <a:sym typeface="Wingdings" pitchFamily="2" charset="2"/>
                        </a:rPr>
                        <m:t> </m:t>
                      </m:r>
                      <m:r>
                        <a:rPr lang="es-ES" sz="2800" i="1" dirty="0" smtClean="0">
                          <a:latin typeface="Cambria Math" panose="02040503050406030204" pitchFamily="18" charset="0"/>
                          <a:sym typeface="Wingdings" pitchFamily="2" charset="2"/>
                        </a:rPr>
                        <m:t>𝑏</m:t>
                      </m:r>
                      <m:r>
                        <a:rPr lang="es-ES" sz="2800" i="1" dirty="0">
                          <a:latin typeface="Cambria Math" panose="02040503050406030204" pitchFamily="18" charset="0"/>
                          <a:sym typeface="Wingdings" pitchFamily="2" charset="2"/>
                        </a:rPr>
                        <m:t> </m:t>
                      </m:r>
                      <m:r>
                        <a:rPr lang="es-ES" sz="2800" i="1" dirty="0" smtClean="0">
                          <a:latin typeface="Cambria Math" panose="02040503050406030204" pitchFamily="18" charset="0"/>
                          <a:sym typeface="Wingdings" pitchFamily="2" charset="2"/>
                        </a:rPr>
                        <m:t></m:t>
                      </m:r>
                      <m:r>
                        <a:rPr lang="es-ES" sz="2800" i="1" dirty="0">
                          <a:latin typeface="Cambria Math" panose="02040503050406030204" pitchFamily="18" charset="0"/>
                          <a:sym typeface="Wingdings" pitchFamily="2" charset="2"/>
                        </a:rPr>
                        <m:t> </m:t>
                      </m:r>
                      <m:r>
                        <a:rPr lang="es-ES" sz="2800" i="1" dirty="0" smtClean="0">
                          <a:latin typeface="Cambria Math" panose="02040503050406030204" pitchFamily="18" charset="0"/>
                          <a:sym typeface="Wingdings" pitchFamily="2" charset="2"/>
                        </a:rPr>
                        <m:t>𝐸</m:t>
                      </m:r>
                      <m:r>
                        <a:rPr lang="es-ES" sz="2800" i="1" dirty="0" smtClean="0">
                          <a:latin typeface="Cambria Math" panose="02040503050406030204" pitchFamily="18" charset="0"/>
                          <a:sym typeface="Wingdings" pitchFamily="2" charset="2"/>
                        </a:rPr>
                        <m:t>(</m:t>
                      </m:r>
                      <m:r>
                        <a:rPr lang="es-ES" sz="2800" i="1" dirty="0" smtClean="0">
                          <a:latin typeface="Cambria Math" panose="02040503050406030204" pitchFamily="18" charset="0"/>
                          <a:sym typeface="Wingdings" pitchFamily="2" charset="2"/>
                        </a:rPr>
                        <m:t>𝑌</m:t>
                      </m:r>
                      <m:r>
                        <a:rPr lang="es-ES" sz="2800" i="1" dirty="0" smtClean="0">
                          <a:latin typeface="Cambria Math" panose="02040503050406030204" pitchFamily="18" charset="0"/>
                          <a:sym typeface="Wingdings" pitchFamily="2" charset="2"/>
                        </a:rPr>
                        <m:t>) = </m:t>
                      </m:r>
                      <m:r>
                        <a:rPr lang="es-ES" sz="2800" i="1" dirty="0" err="1" smtClean="0">
                          <a:latin typeface="Cambria Math" panose="02040503050406030204" pitchFamily="18" charset="0"/>
                          <a:sym typeface="Wingdings" pitchFamily="2" charset="2"/>
                        </a:rPr>
                        <m:t>𝑎𝐸</m:t>
                      </m:r>
                      <m:r>
                        <a:rPr lang="es-ES" sz="2800" i="1" dirty="0" smtClean="0">
                          <a:latin typeface="Cambria Math" panose="02040503050406030204" pitchFamily="18" charset="0"/>
                          <a:sym typeface="Wingdings" pitchFamily="2" charset="2"/>
                        </a:rPr>
                        <m:t>(</m:t>
                      </m:r>
                      <m:r>
                        <a:rPr lang="es-ES" sz="2800" i="1" dirty="0" smtClean="0">
                          <a:latin typeface="Cambria Math" panose="02040503050406030204" pitchFamily="18" charset="0"/>
                          <a:sym typeface="Wingdings" pitchFamily="2" charset="2"/>
                        </a:rPr>
                        <m:t>𝑋</m:t>
                      </m:r>
                      <m:r>
                        <a:rPr lang="es-ES" sz="2800" i="1" dirty="0" smtClean="0">
                          <a:latin typeface="Cambria Math" panose="02040503050406030204" pitchFamily="18" charset="0"/>
                          <a:sym typeface="Wingdings" pitchFamily="2" charset="2"/>
                        </a:rPr>
                        <m:t>) + </m:t>
                      </m:r>
                      <m:r>
                        <a:rPr lang="es-ES" sz="2800" i="1" dirty="0" smtClean="0">
                          <a:latin typeface="Cambria Math" panose="02040503050406030204" pitchFamily="18" charset="0"/>
                          <a:sym typeface="Wingdings" pitchFamily="2" charset="2"/>
                        </a:rPr>
                        <m:t>𝑏</m:t>
                      </m:r>
                    </m:oMath>
                  </m:oMathPara>
                </a14:m>
                <a:endParaRPr lang="es-ES" sz="2800" dirty="0">
                  <a:sym typeface="Wingdings" pitchFamily="2" charset="2"/>
                </a:endParaRPr>
              </a:p>
              <a:p>
                <a:pPr marL="0" indent="0">
                  <a:buNone/>
                </a:pPr>
                <a14:m>
                  <m:oMathPara xmlns:m="http://schemas.openxmlformats.org/officeDocument/2006/math">
                    <m:oMathParaPr>
                      <m:jc m:val="centerGroup"/>
                    </m:oMathParaPr>
                    <m:oMath xmlns:m="http://schemas.openxmlformats.org/officeDocument/2006/math">
                      <m:r>
                        <a:rPr lang="es-ES" sz="2800" i="1" dirty="0" smtClean="0">
                          <a:latin typeface="Cambria Math" panose="02040503050406030204" pitchFamily="18" charset="0"/>
                          <a:sym typeface="Wingdings" pitchFamily="2" charset="2"/>
                        </a:rPr>
                        <m:t>𝑆𝑖</m:t>
                      </m:r>
                      <m:r>
                        <a:rPr lang="es-ES" sz="2800" i="1" dirty="0" smtClean="0">
                          <a:latin typeface="Cambria Math" panose="02040503050406030204" pitchFamily="18" charset="0"/>
                          <a:sym typeface="Wingdings" pitchFamily="2" charset="2"/>
                        </a:rPr>
                        <m:t> </m:t>
                      </m:r>
                      <m:r>
                        <a:rPr lang="es-ES" sz="2800" i="1" dirty="0" smtClean="0">
                          <a:latin typeface="Cambria Math" panose="02040503050406030204" pitchFamily="18" charset="0"/>
                          <a:sym typeface="Wingdings" pitchFamily="2" charset="2"/>
                        </a:rPr>
                        <m:t>𝑌</m:t>
                      </m:r>
                      <m:r>
                        <a:rPr lang="es-ES" sz="2800" i="1" dirty="0" smtClean="0">
                          <a:latin typeface="Cambria Math" panose="02040503050406030204" pitchFamily="18" charset="0"/>
                          <a:sym typeface="Wingdings" pitchFamily="2" charset="2"/>
                        </a:rPr>
                        <m:t> = </m:t>
                      </m:r>
                      <m:r>
                        <a:rPr lang="es-ES" sz="2800" i="1" dirty="0" smtClean="0">
                          <a:latin typeface="Cambria Math" panose="02040503050406030204" pitchFamily="18" charset="0"/>
                          <a:sym typeface="Wingdings" pitchFamily="2" charset="2"/>
                        </a:rPr>
                        <m:t>𝑋</m:t>
                      </m:r>
                      <m:r>
                        <a:rPr lang="es-ES" sz="2800" i="1" baseline="-25000" dirty="0" smtClean="0">
                          <a:latin typeface="Cambria Math" panose="02040503050406030204" pitchFamily="18" charset="0"/>
                          <a:sym typeface="Wingdings" pitchFamily="2" charset="2"/>
                        </a:rPr>
                        <m:t>1</m:t>
                      </m:r>
                      <m:r>
                        <a:rPr lang="es-ES" sz="2800" i="1" dirty="0" smtClean="0">
                          <a:latin typeface="Cambria Math" panose="02040503050406030204" pitchFamily="18" charset="0"/>
                          <a:sym typeface="Wingdings" pitchFamily="2" charset="2"/>
                        </a:rPr>
                        <m:t>+</m:t>
                      </m:r>
                      <m:r>
                        <a:rPr lang="es-ES" sz="2800" i="1" dirty="0" smtClean="0">
                          <a:latin typeface="Cambria Math" panose="02040503050406030204" pitchFamily="18" charset="0"/>
                          <a:sym typeface="Wingdings" pitchFamily="2" charset="2"/>
                        </a:rPr>
                        <m:t>𝑋</m:t>
                      </m:r>
                      <m:r>
                        <a:rPr lang="es-ES" sz="2800" i="1" baseline="-25000" dirty="0" smtClean="0">
                          <a:latin typeface="Cambria Math" panose="02040503050406030204" pitchFamily="18" charset="0"/>
                          <a:sym typeface="Wingdings" pitchFamily="2" charset="2"/>
                        </a:rPr>
                        <m:t>2</m:t>
                      </m:r>
                      <m:r>
                        <a:rPr lang="es-ES" sz="2800" i="1" dirty="0" smtClean="0">
                          <a:latin typeface="Cambria Math" panose="02040503050406030204" pitchFamily="18" charset="0"/>
                          <a:sym typeface="Wingdings" pitchFamily="2" charset="2"/>
                        </a:rPr>
                        <m:t>  </m:t>
                      </m:r>
                      <m:r>
                        <a:rPr lang="es-ES" sz="2800" i="1" dirty="0" smtClean="0">
                          <a:latin typeface="Cambria Math" panose="02040503050406030204" pitchFamily="18" charset="0"/>
                          <a:sym typeface="Wingdings" pitchFamily="2" charset="2"/>
                        </a:rPr>
                        <m:t>𝐸</m:t>
                      </m:r>
                      <m:r>
                        <a:rPr lang="es-ES" sz="2800" i="1" dirty="0" smtClean="0">
                          <a:latin typeface="Cambria Math" panose="02040503050406030204" pitchFamily="18" charset="0"/>
                          <a:sym typeface="Wingdings" pitchFamily="2" charset="2"/>
                        </a:rPr>
                        <m:t>(</m:t>
                      </m:r>
                      <m:r>
                        <a:rPr lang="es-ES" sz="2800" i="1" dirty="0" smtClean="0">
                          <a:latin typeface="Cambria Math" panose="02040503050406030204" pitchFamily="18" charset="0"/>
                          <a:sym typeface="Wingdings" pitchFamily="2" charset="2"/>
                        </a:rPr>
                        <m:t>𝑌</m:t>
                      </m:r>
                      <m:r>
                        <a:rPr lang="es-ES" sz="2800" i="1" dirty="0" smtClean="0">
                          <a:latin typeface="Cambria Math" panose="02040503050406030204" pitchFamily="18" charset="0"/>
                          <a:sym typeface="Wingdings" pitchFamily="2" charset="2"/>
                        </a:rPr>
                        <m:t>) = </m:t>
                      </m:r>
                      <m:r>
                        <a:rPr lang="es-ES" sz="2800" i="1" dirty="0" smtClean="0">
                          <a:latin typeface="Cambria Math" panose="02040503050406030204" pitchFamily="18" charset="0"/>
                          <a:sym typeface="Wingdings" pitchFamily="2" charset="2"/>
                        </a:rPr>
                        <m:t>𝐸</m:t>
                      </m:r>
                      <m:r>
                        <a:rPr lang="es-ES" sz="2800" i="1" dirty="0" smtClean="0">
                          <a:latin typeface="Cambria Math" panose="02040503050406030204" pitchFamily="18" charset="0"/>
                          <a:sym typeface="Wingdings" pitchFamily="2" charset="2"/>
                        </a:rPr>
                        <m:t>(</m:t>
                      </m:r>
                      <m:r>
                        <a:rPr lang="es-ES" sz="2800" i="1" dirty="0" smtClean="0">
                          <a:latin typeface="Cambria Math" panose="02040503050406030204" pitchFamily="18" charset="0"/>
                          <a:sym typeface="Wingdings" pitchFamily="2" charset="2"/>
                        </a:rPr>
                        <m:t>𝑋</m:t>
                      </m:r>
                      <m:r>
                        <a:rPr lang="es-ES" sz="2800" i="1" baseline="-25000" dirty="0" smtClean="0">
                          <a:latin typeface="Cambria Math" panose="02040503050406030204" pitchFamily="18" charset="0"/>
                          <a:sym typeface="Wingdings" pitchFamily="2" charset="2"/>
                        </a:rPr>
                        <m:t>1</m:t>
                      </m:r>
                      <m:r>
                        <a:rPr lang="es-ES" sz="2800" i="1" dirty="0" smtClean="0">
                          <a:latin typeface="Cambria Math" panose="02040503050406030204" pitchFamily="18" charset="0"/>
                          <a:sym typeface="Wingdings" pitchFamily="2" charset="2"/>
                        </a:rPr>
                        <m:t>)+</m:t>
                      </m:r>
                      <m:r>
                        <a:rPr lang="es-ES" sz="2800" i="1" dirty="0" smtClean="0">
                          <a:latin typeface="Cambria Math" panose="02040503050406030204" pitchFamily="18" charset="0"/>
                          <a:sym typeface="Wingdings" pitchFamily="2" charset="2"/>
                        </a:rPr>
                        <m:t>𝐸</m:t>
                      </m:r>
                      <m:r>
                        <a:rPr lang="es-ES" sz="2800" i="1" dirty="0" smtClean="0">
                          <a:latin typeface="Cambria Math" panose="02040503050406030204" pitchFamily="18" charset="0"/>
                          <a:sym typeface="Wingdings" pitchFamily="2" charset="2"/>
                        </a:rPr>
                        <m:t>(</m:t>
                      </m:r>
                      <m:r>
                        <a:rPr lang="es-ES" sz="2800" i="1" dirty="0" smtClean="0">
                          <a:latin typeface="Cambria Math" panose="02040503050406030204" pitchFamily="18" charset="0"/>
                          <a:sym typeface="Wingdings" pitchFamily="2" charset="2"/>
                        </a:rPr>
                        <m:t>𝑋</m:t>
                      </m:r>
                      <m:r>
                        <a:rPr lang="es-ES" sz="2800" i="1" baseline="-25000" dirty="0" smtClean="0">
                          <a:latin typeface="Cambria Math" panose="02040503050406030204" pitchFamily="18" charset="0"/>
                          <a:sym typeface="Wingdings" pitchFamily="2" charset="2"/>
                        </a:rPr>
                        <m:t>2</m:t>
                      </m:r>
                      <m:r>
                        <a:rPr lang="es-ES" sz="2800" i="1" dirty="0" smtClean="0">
                          <a:latin typeface="Cambria Math" panose="02040503050406030204" pitchFamily="18" charset="0"/>
                          <a:sym typeface="Wingdings" pitchFamily="2" charset="2"/>
                        </a:rPr>
                        <m:t>)</m:t>
                      </m:r>
                    </m:oMath>
                  </m:oMathPara>
                </a14:m>
                <a:endParaRPr lang="es-ES" sz="2800" dirty="0">
                  <a:sym typeface="Wingdings" pitchFamily="2" charset="2"/>
                </a:endParaRPr>
              </a:p>
              <a:p>
                <a:pPr lvl="2"/>
                <a:endParaRPr lang="es-ES" sz="2600" dirty="0">
                  <a:sym typeface="Wingdings" pitchFamily="2" charset="2"/>
                </a:endParaRPr>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935480"/>
                <a:ext cx="9197918" cy="4255770"/>
              </a:xfrm>
              <a:blipFill>
                <a:blip r:embed="rId3"/>
                <a:stretch>
                  <a:fillRect l="-2345" t="-593"/>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24</a:t>
            </a:fld>
            <a:endParaRPr lang="es-ES" noProof="1"/>
          </a:p>
        </p:txBody>
      </p:sp>
    </p:spTree>
    <p:extLst>
      <p:ext uri="{BB962C8B-B14F-4D97-AF65-F5344CB8AC3E}">
        <p14:creationId xmlns:p14="http://schemas.microsoft.com/office/powerpoint/2010/main" val="4136307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ejercicio</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7" cy="4255770"/>
          </a:xfrm>
        </p:spPr>
        <p:txBody>
          <a:bodyPr/>
          <a:lstStyle/>
          <a:p>
            <a:pPr lvl="1"/>
            <a:r>
              <a:rPr lang="es-ES" sz="2800" dirty="0">
                <a:sym typeface="Wingdings" pitchFamily="2" charset="2"/>
              </a:rPr>
              <a:t>¿Cuál es la media de la variable aleatoria “Nº de puntos obtenidos al lanzar dos dados simétricos?</a:t>
            </a: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25</a:t>
            </a:fld>
            <a:endParaRPr lang="es-ES" noProof="1"/>
          </a:p>
        </p:txBody>
      </p:sp>
    </p:spTree>
    <p:extLst>
      <p:ext uri="{BB962C8B-B14F-4D97-AF65-F5344CB8AC3E}">
        <p14:creationId xmlns:p14="http://schemas.microsoft.com/office/powerpoint/2010/main" val="4131423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varianza y esperanza matemática</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lvl="1"/>
                <a:r>
                  <a:rPr lang="es-ES" sz="2400" dirty="0"/>
                  <a:t>La varianza es lo que espero observar de la distancia al cuadrado entre mis valores y la media. Es decir:</a:t>
                </a:r>
              </a:p>
              <a:p>
                <a:pPr marL="266700" lvl="1" indent="0">
                  <a:buNone/>
                </a:pPr>
                <a14:m>
                  <m:oMathPara xmlns:m="http://schemas.openxmlformats.org/officeDocument/2006/math">
                    <m:oMathParaPr>
                      <m:jc m:val="centerGroup"/>
                    </m:oMathParaPr>
                    <m:oMath xmlns:m="http://schemas.openxmlformats.org/officeDocument/2006/math">
                      <m:sSup>
                        <m:sSupPr>
                          <m:ctrlPr>
                            <a:rPr lang="es-ES" sz="2400" b="0" i="1" smtClean="0">
                              <a:latin typeface="Cambria Math" panose="02040503050406030204" pitchFamily="18" charset="0"/>
                              <a:sym typeface="Wingdings" pitchFamily="2" charset="2"/>
                            </a:rPr>
                          </m:ctrlPr>
                        </m:sSupPr>
                        <m:e>
                          <m:r>
                            <a:rPr lang="es-ES" sz="2400" b="0" i="1" smtClean="0">
                              <a:latin typeface="Cambria Math" panose="02040503050406030204" pitchFamily="18" charset="0"/>
                              <a:sym typeface="Wingdings" pitchFamily="2" charset="2"/>
                            </a:rPr>
                            <m:t>𝜎</m:t>
                          </m:r>
                        </m:e>
                        <m:sup>
                          <m:r>
                            <a:rPr lang="es-ES" sz="2400" b="0" i="1" smtClean="0">
                              <a:latin typeface="Cambria Math" panose="02040503050406030204" pitchFamily="18" charset="0"/>
                              <a:sym typeface="Wingdings" pitchFamily="2" charset="2"/>
                            </a:rPr>
                            <m:t>2</m:t>
                          </m:r>
                        </m:sup>
                      </m:sSup>
                      <m:r>
                        <a:rPr lang="es-ES" sz="2400" b="0" i="1" smtClean="0">
                          <a:latin typeface="Cambria Math" panose="02040503050406030204" pitchFamily="18" charset="0"/>
                          <a:sym typeface="Wingdings" pitchFamily="2" charset="2"/>
                        </a:rPr>
                        <m:t>=</m:t>
                      </m:r>
                      <m:r>
                        <a:rPr lang="es-ES" sz="2400" b="0" i="1" smtClean="0">
                          <a:latin typeface="Cambria Math" panose="02040503050406030204" pitchFamily="18" charset="0"/>
                          <a:sym typeface="Wingdings" pitchFamily="2" charset="2"/>
                        </a:rPr>
                        <m:t>𝐸</m:t>
                      </m:r>
                      <m:d>
                        <m:dPr>
                          <m:ctrlPr>
                            <a:rPr lang="es-ES" sz="2400" b="0" i="1" smtClean="0">
                              <a:latin typeface="Cambria Math" panose="02040503050406030204" pitchFamily="18" charset="0"/>
                              <a:sym typeface="Wingdings" pitchFamily="2" charset="2"/>
                            </a:rPr>
                          </m:ctrlPr>
                        </m:dPr>
                        <m:e>
                          <m:sSup>
                            <m:sSupPr>
                              <m:ctrlPr>
                                <a:rPr lang="es-ES" sz="2400" b="0" i="1" smtClean="0">
                                  <a:latin typeface="Cambria Math" panose="02040503050406030204" pitchFamily="18" charset="0"/>
                                  <a:sym typeface="Wingdings" pitchFamily="2" charset="2"/>
                                </a:rPr>
                              </m:ctrlPr>
                            </m:sSupPr>
                            <m:e>
                              <m:d>
                                <m:dPr>
                                  <m:ctrlPr>
                                    <a:rPr lang="es-ES" sz="2400" b="0" i="1" smtClean="0">
                                      <a:latin typeface="Cambria Math" panose="02040503050406030204" pitchFamily="18" charset="0"/>
                                      <a:sym typeface="Wingdings" pitchFamily="2" charset="2"/>
                                    </a:rPr>
                                  </m:ctrlPr>
                                </m:dPr>
                                <m:e>
                                  <m:r>
                                    <a:rPr lang="es-ES" sz="2400" b="0" i="1" smtClean="0">
                                      <a:latin typeface="Cambria Math" panose="02040503050406030204" pitchFamily="18" charset="0"/>
                                      <a:sym typeface="Wingdings" pitchFamily="2" charset="2"/>
                                    </a:rPr>
                                    <m:t>𝑋</m:t>
                                  </m:r>
                                  <m:r>
                                    <a:rPr lang="es-ES" sz="2400" b="0" i="1" smtClean="0">
                                      <a:latin typeface="Cambria Math" panose="02040503050406030204" pitchFamily="18" charset="0"/>
                                      <a:sym typeface="Wingdings" pitchFamily="2" charset="2"/>
                                    </a:rPr>
                                    <m:t>−</m:t>
                                  </m:r>
                                  <m:r>
                                    <a:rPr lang="es-ES" sz="2400" b="0" i="1" smtClean="0">
                                      <a:latin typeface="Cambria Math" panose="02040503050406030204" pitchFamily="18" charset="0"/>
                                      <a:sym typeface="Wingdings" pitchFamily="2" charset="2"/>
                                    </a:rPr>
                                    <m:t>𝜇</m:t>
                                  </m:r>
                                </m:e>
                              </m:d>
                            </m:e>
                            <m:sup>
                              <m:r>
                                <a:rPr lang="es-ES" sz="2400" b="0" i="1" smtClean="0">
                                  <a:latin typeface="Cambria Math" panose="02040503050406030204" pitchFamily="18" charset="0"/>
                                  <a:sym typeface="Wingdings" pitchFamily="2" charset="2"/>
                                </a:rPr>
                                <m:t>2</m:t>
                              </m:r>
                            </m:sup>
                          </m:sSup>
                        </m:e>
                      </m:d>
                    </m:oMath>
                  </m:oMathPara>
                </a14:m>
                <a:endParaRPr lang="es-ES" sz="2400" dirty="0">
                  <a:sym typeface="Wingdings" pitchFamily="2" charset="2"/>
                </a:endParaRPr>
              </a:p>
              <a:p>
                <a:pPr lvl="1"/>
                <a:r>
                  <a:rPr lang="es-ES" sz="2400" dirty="0">
                    <a:sym typeface="Wingdings" pitchFamily="2" charset="2"/>
                  </a:rPr>
                  <a:t>Si vemos la varianza como una función de X, obtenemos que</a:t>
                </a:r>
              </a:p>
              <a:p>
                <a:pPr marL="266700" lvl="1" indent="0">
                  <a:buNone/>
                </a:pPr>
                <a:endParaRPr lang="es-ES" sz="2400" dirty="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sSup>
                        <m:sSupPr>
                          <m:ctrlPr>
                            <a:rPr lang="es-ES" sz="2400" b="0" i="1" smtClean="0">
                              <a:latin typeface="Cambria Math" panose="02040503050406030204" pitchFamily="18" charset="0"/>
                              <a:ea typeface="Cambria Math" panose="02040503050406030204" pitchFamily="18" charset="0"/>
                              <a:sym typeface="Wingdings" pitchFamily="2" charset="2"/>
                            </a:rPr>
                          </m:ctrlPr>
                        </m:sSupPr>
                        <m:e>
                          <m:r>
                            <a:rPr lang="es-ES" sz="2400" b="0" i="1" smtClean="0">
                              <a:latin typeface="Cambria Math" panose="02040503050406030204" pitchFamily="18" charset="0"/>
                              <a:ea typeface="Cambria Math" panose="02040503050406030204" pitchFamily="18" charset="0"/>
                              <a:sym typeface="Wingdings" pitchFamily="2" charset="2"/>
                            </a:rPr>
                            <m:t>𝜎</m:t>
                          </m:r>
                        </m:e>
                        <m:sup>
                          <m:r>
                            <a:rPr lang="es-ES" sz="2400" b="0" i="1" smtClean="0">
                              <a:latin typeface="Cambria Math" panose="02040503050406030204" pitchFamily="18" charset="0"/>
                              <a:ea typeface="Cambria Math" panose="02040503050406030204" pitchFamily="18" charset="0"/>
                              <a:sym typeface="Wingdings" pitchFamily="2" charset="2"/>
                            </a:rPr>
                            <m:t>2</m:t>
                          </m:r>
                        </m:sup>
                      </m:sSup>
                      <m:r>
                        <a:rPr lang="es-ES" sz="2400" b="0" i="1" smtClean="0">
                          <a:latin typeface="Cambria Math" panose="02040503050406030204" pitchFamily="18" charset="0"/>
                          <a:ea typeface="Cambria Math" panose="02040503050406030204" pitchFamily="18" charset="0"/>
                          <a:sym typeface="Wingdings" pitchFamily="2" charset="2"/>
                        </a:rPr>
                        <m:t>=</m:t>
                      </m:r>
                      <m:nary>
                        <m:naryPr>
                          <m:chr m:val="∑"/>
                          <m:subHide m:val="on"/>
                          <m:supHide m:val="on"/>
                          <m:ctrlPr>
                            <a:rPr lang="es-ES" sz="2400" b="0" i="1" smtClean="0">
                              <a:latin typeface="Cambria Math" panose="02040503050406030204" pitchFamily="18" charset="0"/>
                              <a:sym typeface="Wingdings" pitchFamily="2" charset="2"/>
                            </a:rPr>
                          </m:ctrlPr>
                        </m:naryPr>
                        <m:sub/>
                        <m:sup/>
                        <m:e>
                          <m:sSup>
                            <m:sSupPr>
                              <m:ctrlPr>
                                <a:rPr lang="es-ES" sz="2400" b="0" i="1" smtClean="0">
                                  <a:latin typeface="Cambria Math" panose="02040503050406030204" pitchFamily="18" charset="0"/>
                                  <a:sym typeface="Wingdings" pitchFamily="2" charset="2"/>
                                </a:rPr>
                              </m:ctrlPr>
                            </m:sSupPr>
                            <m:e>
                              <m:r>
                                <a:rPr lang="es-ES" sz="2400" b="0" i="1" smtClean="0">
                                  <a:latin typeface="Cambria Math" panose="02040503050406030204" pitchFamily="18" charset="0"/>
                                  <a:sym typeface="Wingdings" pitchFamily="2" charset="2"/>
                                </a:rPr>
                                <m:t>(</m:t>
                              </m:r>
                              <m:sSub>
                                <m:sSubPr>
                                  <m:ctrlPr>
                                    <a:rPr lang="es-ES" sz="2400" b="0" i="1" smtClean="0">
                                      <a:latin typeface="Cambria Math" panose="02040503050406030204" pitchFamily="18" charset="0"/>
                                      <a:sym typeface="Wingdings" pitchFamily="2" charset="2"/>
                                    </a:rPr>
                                  </m:ctrlPr>
                                </m:sSubPr>
                                <m:e>
                                  <m:r>
                                    <a:rPr lang="es-ES" sz="2400" b="0" i="1" smtClean="0">
                                      <a:latin typeface="Cambria Math" panose="02040503050406030204" pitchFamily="18" charset="0"/>
                                      <a:sym typeface="Wingdings" pitchFamily="2" charset="2"/>
                                    </a:rPr>
                                    <m:t>𝑥</m:t>
                                  </m:r>
                                </m:e>
                                <m:sub>
                                  <m:r>
                                    <a:rPr lang="es-ES" sz="2400" b="0" i="1" smtClean="0">
                                      <a:latin typeface="Cambria Math" panose="02040503050406030204" pitchFamily="18" charset="0"/>
                                      <a:sym typeface="Wingdings" pitchFamily="2" charset="2"/>
                                    </a:rPr>
                                    <m:t>𝑖</m:t>
                                  </m:r>
                                </m:sub>
                              </m:sSub>
                              <m:r>
                                <a:rPr lang="es-ES" sz="2400" b="0" i="1" smtClean="0">
                                  <a:latin typeface="Cambria Math" panose="02040503050406030204" pitchFamily="18" charset="0"/>
                                  <a:sym typeface="Wingdings" pitchFamily="2" charset="2"/>
                                </a:rPr>
                                <m:t>−</m:t>
                              </m:r>
                              <m:r>
                                <a:rPr lang="es-ES" sz="2400" b="0" i="1" smtClean="0">
                                  <a:latin typeface="Cambria Math" panose="02040503050406030204" pitchFamily="18" charset="0"/>
                                  <a:sym typeface="Wingdings" pitchFamily="2" charset="2"/>
                                </a:rPr>
                                <m:t>𝜇</m:t>
                              </m:r>
                              <m:r>
                                <a:rPr lang="es-ES" sz="2400" b="0" i="1" smtClean="0">
                                  <a:latin typeface="Cambria Math" panose="02040503050406030204" pitchFamily="18" charset="0"/>
                                  <a:sym typeface="Wingdings" pitchFamily="2" charset="2"/>
                                </a:rPr>
                                <m:t>)</m:t>
                              </m:r>
                            </m:e>
                            <m:sup>
                              <m:r>
                                <a:rPr lang="es-ES" sz="2400" b="0" i="1" smtClean="0">
                                  <a:latin typeface="Cambria Math" panose="02040503050406030204" pitchFamily="18" charset="0"/>
                                  <a:sym typeface="Wingdings" pitchFamily="2" charset="2"/>
                                </a:rPr>
                                <m:t>2</m:t>
                              </m:r>
                            </m:sup>
                          </m:sSup>
                          <m:r>
                            <a:rPr lang="es-ES" sz="2400" b="0" i="1" smtClean="0">
                              <a:latin typeface="Cambria Math" panose="02040503050406030204" pitchFamily="18" charset="0"/>
                              <a:sym typeface="Wingdings" pitchFamily="2" charset="2"/>
                            </a:rPr>
                            <m:t>𝑃</m:t>
                          </m:r>
                          <m:r>
                            <a:rPr lang="es-ES" sz="2400" b="0" i="1" smtClean="0">
                              <a:latin typeface="Cambria Math" panose="02040503050406030204" pitchFamily="18" charset="0"/>
                              <a:sym typeface="Wingdings" pitchFamily="2" charset="2"/>
                            </a:rPr>
                            <m:t>(</m:t>
                          </m:r>
                          <m:r>
                            <a:rPr lang="es-ES" sz="2400" b="0" i="1" smtClean="0">
                              <a:latin typeface="Cambria Math" panose="02040503050406030204" pitchFamily="18" charset="0"/>
                              <a:sym typeface="Wingdings" pitchFamily="2" charset="2"/>
                            </a:rPr>
                            <m:t>𝑋</m:t>
                          </m:r>
                          <m:r>
                            <a:rPr lang="es-ES" sz="2400" b="0" i="1" smtClean="0">
                              <a:latin typeface="Cambria Math" panose="02040503050406030204" pitchFamily="18" charset="0"/>
                              <a:sym typeface="Wingdings" pitchFamily="2" charset="2"/>
                            </a:rPr>
                            <m:t>=</m:t>
                          </m:r>
                          <m:sSub>
                            <m:sSubPr>
                              <m:ctrlPr>
                                <a:rPr lang="es-ES" sz="2400" b="0" i="1" smtClean="0">
                                  <a:latin typeface="Cambria Math" panose="02040503050406030204" pitchFamily="18" charset="0"/>
                                  <a:sym typeface="Wingdings" pitchFamily="2" charset="2"/>
                                </a:rPr>
                              </m:ctrlPr>
                            </m:sSubPr>
                            <m:e>
                              <m:r>
                                <a:rPr lang="es-ES" sz="2400" b="0" i="1" smtClean="0">
                                  <a:latin typeface="Cambria Math" panose="02040503050406030204" pitchFamily="18" charset="0"/>
                                  <a:sym typeface="Wingdings" pitchFamily="2" charset="2"/>
                                </a:rPr>
                                <m:t>𝑥</m:t>
                              </m:r>
                            </m:e>
                            <m:sub>
                              <m:r>
                                <a:rPr lang="es-ES" sz="2400" b="0" i="1" smtClean="0">
                                  <a:latin typeface="Cambria Math" panose="02040503050406030204" pitchFamily="18" charset="0"/>
                                  <a:sym typeface="Wingdings" pitchFamily="2" charset="2"/>
                                </a:rPr>
                                <m:t>𝑖</m:t>
                              </m:r>
                            </m:sub>
                          </m:sSub>
                          <m:r>
                            <a:rPr lang="es-ES" sz="2400" b="0" i="1" smtClean="0">
                              <a:latin typeface="Cambria Math" panose="02040503050406030204" pitchFamily="18" charset="0"/>
                              <a:sym typeface="Wingdings" pitchFamily="2" charset="2"/>
                            </a:rPr>
                            <m:t>)</m:t>
                          </m:r>
                        </m:e>
                      </m:nary>
                    </m:oMath>
                  </m:oMathPara>
                </a14:m>
                <a:endParaRPr lang="es-ES" sz="2400" dirty="0">
                  <a:sym typeface="Wingdings" pitchFamily="2" charset="2"/>
                </a:endParaRPr>
              </a:p>
              <a:p>
                <a:pPr marL="266700" lvl="1" indent="0">
                  <a:buNone/>
                </a:pPr>
                <a14:m>
                  <m:oMathPara xmlns:m="http://schemas.openxmlformats.org/officeDocument/2006/math">
                    <m:oMathParaPr>
                      <m:jc m:val="centerGroup"/>
                    </m:oMathParaPr>
                    <m:oMath xmlns:m="http://schemas.openxmlformats.org/officeDocument/2006/math">
                      <m:sSup>
                        <m:sSupPr>
                          <m:ctrlPr>
                            <a:rPr lang="es-ES" sz="2400" i="1">
                              <a:latin typeface="Cambria Math" panose="02040503050406030204" pitchFamily="18" charset="0"/>
                              <a:ea typeface="Cambria Math" panose="02040503050406030204" pitchFamily="18" charset="0"/>
                              <a:sym typeface="Wingdings" pitchFamily="2" charset="2"/>
                            </a:rPr>
                          </m:ctrlPr>
                        </m:sSupPr>
                        <m:e>
                          <m:r>
                            <a:rPr lang="es-ES" sz="2400" i="1">
                              <a:latin typeface="Cambria Math" panose="02040503050406030204" pitchFamily="18" charset="0"/>
                              <a:ea typeface="Cambria Math" panose="02040503050406030204" pitchFamily="18" charset="0"/>
                              <a:sym typeface="Wingdings" pitchFamily="2" charset="2"/>
                            </a:rPr>
                            <m:t>𝜎</m:t>
                          </m:r>
                        </m:e>
                        <m:sup>
                          <m:r>
                            <a:rPr lang="es-ES" sz="2400" i="1">
                              <a:latin typeface="Cambria Math" panose="02040503050406030204" pitchFamily="18" charset="0"/>
                              <a:ea typeface="Cambria Math" panose="02040503050406030204" pitchFamily="18" charset="0"/>
                              <a:sym typeface="Wingdings" pitchFamily="2" charset="2"/>
                            </a:rPr>
                            <m:t>2</m:t>
                          </m:r>
                        </m:sup>
                      </m:sSup>
                      <m:r>
                        <a:rPr lang="es-ES" sz="2400" b="0" i="1" smtClean="0">
                          <a:latin typeface="Cambria Math" panose="02040503050406030204" pitchFamily="18" charset="0"/>
                          <a:sym typeface="Wingdings" pitchFamily="2" charset="2"/>
                        </a:rPr>
                        <m:t>=</m:t>
                      </m:r>
                      <m:nary>
                        <m:naryPr>
                          <m:ctrlPr>
                            <a:rPr lang="es-ES" sz="2400" b="0" i="1" smtClean="0">
                              <a:latin typeface="Cambria Math" panose="02040503050406030204" pitchFamily="18" charset="0"/>
                              <a:sym typeface="Wingdings" pitchFamily="2" charset="2"/>
                            </a:rPr>
                          </m:ctrlPr>
                        </m:naryPr>
                        <m:sub>
                          <m:r>
                            <m:rPr>
                              <m:brk m:alnAt="23"/>
                            </m:rPr>
                            <a:rPr lang="es-ES" sz="2400" b="0" i="1" smtClean="0">
                              <a:latin typeface="Cambria Math" panose="02040503050406030204" pitchFamily="18" charset="0"/>
                              <a:sym typeface="Wingdings" pitchFamily="2" charset="2"/>
                            </a:rPr>
                            <m:t>−</m:t>
                          </m:r>
                          <m:r>
                            <a:rPr lang="es-ES" sz="2400" b="0" i="1" smtClean="0">
                              <a:latin typeface="Cambria Math" panose="02040503050406030204" pitchFamily="18" charset="0"/>
                              <a:ea typeface="Cambria Math" panose="02040503050406030204" pitchFamily="18" charset="0"/>
                              <a:sym typeface="Wingdings" pitchFamily="2" charset="2"/>
                            </a:rPr>
                            <m:t>∞</m:t>
                          </m:r>
                        </m:sub>
                        <m:sup>
                          <m:r>
                            <a:rPr lang="es-ES" sz="2400" b="0" i="1" smtClean="0">
                              <a:latin typeface="Cambria Math" panose="02040503050406030204" pitchFamily="18" charset="0"/>
                              <a:ea typeface="Cambria Math" panose="02040503050406030204" pitchFamily="18" charset="0"/>
                              <a:sym typeface="Wingdings" pitchFamily="2" charset="2"/>
                            </a:rPr>
                            <m:t>∞</m:t>
                          </m:r>
                        </m:sup>
                        <m:e>
                          <m:sSup>
                            <m:sSupPr>
                              <m:ctrlPr>
                                <a:rPr lang="es-ES" sz="2400" i="1">
                                  <a:latin typeface="Cambria Math" panose="02040503050406030204" pitchFamily="18" charset="0"/>
                                  <a:sym typeface="Wingdings" pitchFamily="2" charset="2"/>
                                </a:rPr>
                              </m:ctrlPr>
                            </m:sSupPr>
                            <m:e>
                              <m:r>
                                <a:rPr lang="es-ES" sz="2400" i="1">
                                  <a:latin typeface="Cambria Math" panose="02040503050406030204" pitchFamily="18" charset="0"/>
                                  <a:sym typeface="Wingdings" pitchFamily="2" charset="2"/>
                                </a:rPr>
                                <m:t>(</m:t>
                              </m:r>
                              <m:sSub>
                                <m:sSubPr>
                                  <m:ctrlPr>
                                    <a:rPr lang="es-ES" sz="2400" i="1">
                                      <a:latin typeface="Cambria Math" panose="02040503050406030204" pitchFamily="18" charset="0"/>
                                      <a:sym typeface="Wingdings" pitchFamily="2" charset="2"/>
                                    </a:rPr>
                                  </m:ctrlPr>
                                </m:sSubPr>
                                <m:e>
                                  <m:r>
                                    <a:rPr lang="es-ES" sz="2400" i="1">
                                      <a:latin typeface="Cambria Math" panose="02040503050406030204" pitchFamily="18" charset="0"/>
                                      <a:sym typeface="Wingdings" pitchFamily="2" charset="2"/>
                                    </a:rPr>
                                    <m:t>𝑥</m:t>
                                  </m:r>
                                </m:e>
                                <m:sub>
                                  <m:r>
                                    <a:rPr lang="es-ES" sz="2400" i="1">
                                      <a:latin typeface="Cambria Math" panose="02040503050406030204" pitchFamily="18" charset="0"/>
                                      <a:sym typeface="Wingdings" pitchFamily="2" charset="2"/>
                                    </a:rPr>
                                    <m:t>𝑖</m:t>
                                  </m:r>
                                </m:sub>
                              </m:sSub>
                              <m:r>
                                <a:rPr lang="es-ES" sz="2400" i="1">
                                  <a:latin typeface="Cambria Math" panose="02040503050406030204" pitchFamily="18" charset="0"/>
                                  <a:sym typeface="Wingdings" pitchFamily="2" charset="2"/>
                                </a:rPr>
                                <m:t>−</m:t>
                              </m:r>
                              <m:r>
                                <a:rPr lang="es-ES" sz="2400" i="1">
                                  <a:latin typeface="Cambria Math" panose="02040503050406030204" pitchFamily="18" charset="0"/>
                                  <a:sym typeface="Wingdings" pitchFamily="2" charset="2"/>
                                </a:rPr>
                                <m:t>𝜇</m:t>
                              </m:r>
                              <m:r>
                                <a:rPr lang="es-ES" sz="2400" i="1">
                                  <a:latin typeface="Cambria Math" panose="02040503050406030204" pitchFamily="18" charset="0"/>
                                  <a:sym typeface="Wingdings" pitchFamily="2" charset="2"/>
                                </a:rPr>
                                <m:t>)</m:t>
                              </m:r>
                            </m:e>
                            <m:sup>
                              <m:r>
                                <a:rPr lang="es-ES" sz="2400" i="1">
                                  <a:latin typeface="Cambria Math" panose="02040503050406030204" pitchFamily="18" charset="0"/>
                                  <a:sym typeface="Wingdings" pitchFamily="2" charset="2"/>
                                </a:rPr>
                                <m:t>2</m:t>
                              </m:r>
                            </m:sup>
                          </m:sSup>
                          <m:r>
                            <a:rPr lang="es-ES" sz="2400" b="0" i="1" smtClean="0">
                              <a:latin typeface="Cambria Math" panose="02040503050406030204" pitchFamily="18" charset="0"/>
                              <a:sym typeface="Wingdings" pitchFamily="2" charset="2"/>
                            </a:rPr>
                            <m:t>𝑓</m:t>
                          </m:r>
                          <m:d>
                            <m:dPr>
                              <m:ctrlPr>
                                <a:rPr lang="es-ES" sz="2400" b="0" i="1" smtClean="0">
                                  <a:latin typeface="Cambria Math" panose="02040503050406030204" pitchFamily="18" charset="0"/>
                                  <a:sym typeface="Wingdings" pitchFamily="2" charset="2"/>
                                </a:rPr>
                              </m:ctrlPr>
                            </m:dPr>
                            <m:e>
                              <m:r>
                                <a:rPr lang="es-ES" sz="2400" b="0" i="1" smtClean="0">
                                  <a:latin typeface="Cambria Math" panose="02040503050406030204" pitchFamily="18" charset="0"/>
                                  <a:sym typeface="Wingdings" pitchFamily="2" charset="2"/>
                                </a:rPr>
                                <m:t>𝑥</m:t>
                              </m:r>
                            </m:e>
                          </m:d>
                          <m:r>
                            <a:rPr lang="es-ES" sz="2400" b="0" i="1" smtClean="0">
                              <a:latin typeface="Cambria Math" panose="02040503050406030204" pitchFamily="18" charset="0"/>
                              <a:sym typeface="Wingdings" pitchFamily="2" charset="2"/>
                            </a:rPr>
                            <m:t>𝑑𝑥</m:t>
                          </m:r>
                        </m:e>
                      </m:nary>
                    </m:oMath>
                  </m:oMathPara>
                </a14:m>
                <a:endParaRPr lang="es-ES" sz="2200" dirty="0">
                  <a:sym typeface="Wingdings" pitchFamily="2" charset="2"/>
                </a:endParaRPr>
              </a:p>
              <a:p>
                <a:pPr marL="266700" lvl="1" indent="0">
                  <a:buNone/>
                </a:pPr>
                <a:endParaRPr lang="es-ES" sz="2200" dirty="0">
                  <a:sym typeface="Wingdings" pitchFamily="2" charset="2"/>
                </a:endParaRPr>
              </a:p>
              <a:p>
                <a:pPr lvl="2"/>
                <a:r>
                  <a:rPr lang="es-ES" sz="2600" dirty="0">
                    <a:sym typeface="Wingdings" pitchFamily="2" charset="2"/>
                  </a:rPr>
                  <a:t>La desviación típica simplemente será la raíz cuadrada de estas expresiones</a:t>
                </a:r>
              </a:p>
              <a:p>
                <a:pPr lvl="2"/>
                <a:endParaRPr lang="es-ES" sz="2600" dirty="0">
                  <a:sym typeface="Wingdings" pitchFamily="2" charset="2"/>
                </a:endParaRPr>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935480"/>
                <a:ext cx="9197918" cy="4255770"/>
              </a:xfrm>
              <a:blipFill>
                <a:blip r:embed="rId3"/>
                <a:stretch>
                  <a:fillRect t="-2671" r="-2345" b="-31157"/>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26</a:t>
            </a:fld>
            <a:endParaRPr lang="es-ES" noProof="1"/>
          </a:p>
        </p:txBody>
      </p:sp>
    </p:spTree>
    <p:extLst>
      <p:ext uri="{BB962C8B-B14F-4D97-AF65-F5344CB8AC3E}">
        <p14:creationId xmlns:p14="http://schemas.microsoft.com/office/powerpoint/2010/main" val="120763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Propiedades varianza de una variable aleatoria	</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s-ES" sz="2800" i="1" smtClean="0">
                              <a:latin typeface="Cambria Math" panose="02040503050406030204" pitchFamily="18" charset="0"/>
                              <a:sym typeface="Wingdings" pitchFamily="2" charset="2"/>
                            </a:rPr>
                          </m:ctrlPr>
                        </m:sSupPr>
                        <m:e>
                          <m:r>
                            <a:rPr lang="es-ES" sz="2800" i="1">
                              <a:latin typeface="Cambria Math" panose="02040503050406030204" pitchFamily="18" charset="0"/>
                              <a:sym typeface="Wingdings" pitchFamily="2" charset="2"/>
                            </a:rPr>
                            <m:t>𝜎</m:t>
                          </m:r>
                        </m:e>
                        <m:sup>
                          <m:r>
                            <a:rPr lang="es-ES" sz="2800" i="1">
                              <a:latin typeface="Cambria Math" panose="02040503050406030204" pitchFamily="18" charset="0"/>
                              <a:sym typeface="Wingdings" pitchFamily="2" charset="2"/>
                            </a:rPr>
                            <m:t>2</m:t>
                          </m:r>
                        </m:sup>
                      </m:sSup>
                      <m:d>
                        <m:dPr>
                          <m:ctrlPr>
                            <a:rPr lang="es-ES" sz="2800" b="0" i="1" smtClean="0">
                              <a:latin typeface="Cambria Math" panose="02040503050406030204" pitchFamily="18" charset="0"/>
                              <a:sym typeface="Wingdings" pitchFamily="2" charset="2"/>
                            </a:rPr>
                          </m:ctrlPr>
                        </m:dPr>
                        <m:e>
                          <m:r>
                            <a:rPr lang="es-ES" sz="2800" b="0" i="1" smtClean="0">
                              <a:latin typeface="Cambria Math" panose="02040503050406030204" pitchFamily="18" charset="0"/>
                              <a:sym typeface="Wingdings" pitchFamily="2" charset="2"/>
                            </a:rPr>
                            <m:t>𝑎</m:t>
                          </m:r>
                          <m:r>
                            <a:rPr lang="es-ES" sz="2800" b="0" i="1" smtClean="0">
                              <a:latin typeface="Cambria Math" panose="02040503050406030204" pitchFamily="18" charset="0"/>
                              <a:sym typeface="Wingdings" pitchFamily="2" charset="2"/>
                            </a:rPr>
                            <m:t>+</m:t>
                          </m:r>
                          <m:r>
                            <a:rPr lang="es-ES" sz="2800" b="0" i="1" smtClean="0">
                              <a:latin typeface="Cambria Math" panose="02040503050406030204" pitchFamily="18" charset="0"/>
                              <a:sym typeface="Wingdings" pitchFamily="2" charset="2"/>
                            </a:rPr>
                            <m:t>𝑏𝑋</m:t>
                          </m:r>
                        </m:e>
                      </m:d>
                      <m:r>
                        <a:rPr lang="es-ES" sz="2800" b="0" i="1" smtClean="0">
                          <a:latin typeface="Cambria Math" panose="02040503050406030204" pitchFamily="18" charset="0"/>
                          <a:sym typeface="Wingdings" pitchFamily="2" charset="2"/>
                        </a:rPr>
                        <m:t>=</m:t>
                      </m:r>
                      <m:sSup>
                        <m:sSupPr>
                          <m:ctrlPr>
                            <a:rPr lang="es-ES" sz="2800" b="0" i="1" smtClean="0">
                              <a:latin typeface="Cambria Math" panose="02040503050406030204" pitchFamily="18" charset="0"/>
                              <a:sym typeface="Wingdings" pitchFamily="2" charset="2"/>
                            </a:rPr>
                          </m:ctrlPr>
                        </m:sSupPr>
                        <m:e>
                          <m:r>
                            <a:rPr lang="es-ES" sz="2800" b="0" i="1" smtClean="0">
                              <a:latin typeface="Cambria Math" panose="02040503050406030204" pitchFamily="18" charset="0"/>
                              <a:sym typeface="Wingdings" pitchFamily="2" charset="2"/>
                            </a:rPr>
                            <m:t>𝑏</m:t>
                          </m:r>
                        </m:e>
                        <m:sup>
                          <m:r>
                            <a:rPr lang="es-ES" sz="2800" b="0" i="1" smtClean="0">
                              <a:latin typeface="Cambria Math" panose="02040503050406030204" pitchFamily="18" charset="0"/>
                              <a:sym typeface="Wingdings" pitchFamily="2" charset="2"/>
                            </a:rPr>
                            <m:t>2</m:t>
                          </m:r>
                        </m:sup>
                      </m:sSup>
                      <m:sSup>
                        <m:sSupPr>
                          <m:ctrlPr>
                            <a:rPr lang="es-ES" sz="2800" b="0" i="1" smtClean="0">
                              <a:latin typeface="Cambria Math" panose="02040503050406030204" pitchFamily="18" charset="0"/>
                              <a:sym typeface="Wingdings" pitchFamily="2" charset="2"/>
                            </a:rPr>
                          </m:ctrlPr>
                        </m:sSupPr>
                        <m:e>
                          <m:r>
                            <a:rPr lang="es-ES" sz="2800" b="0" i="1" smtClean="0">
                              <a:latin typeface="Cambria Math" panose="02040503050406030204" pitchFamily="18" charset="0"/>
                              <a:sym typeface="Wingdings" pitchFamily="2" charset="2"/>
                            </a:rPr>
                            <m:t>𝜎</m:t>
                          </m:r>
                        </m:e>
                        <m:sup>
                          <m:r>
                            <a:rPr lang="es-ES" sz="2800" b="0" i="1" smtClean="0">
                              <a:latin typeface="Cambria Math" panose="02040503050406030204" pitchFamily="18" charset="0"/>
                              <a:sym typeface="Wingdings" pitchFamily="2" charset="2"/>
                            </a:rPr>
                            <m:t>2</m:t>
                          </m:r>
                        </m:sup>
                      </m:sSup>
                      <m:d>
                        <m:dPr>
                          <m:ctrlPr>
                            <a:rPr lang="es-ES" sz="2800" b="0" i="1" smtClean="0">
                              <a:latin typeface="Cambria Math" panose="02040503050406030204" pitchFamily="18" charset="0"/>
                              <a:sym typeface="Wingdings" pitchFamily="2" charset="2"/>
                            </a:rPr>
                          </m:ctrlPr>
                        </m:dPr>
                        <m:e>
                          <m:r>
                            <a:rPr lang="es-ES" sz="2800" b="0" i="1" smtClean="0">
                              <a:latin typeface="Cambria Math" panose="02040503050406030204" pitchFamily="18" charset="0"/>
                              <a:sym typeface="Wingdings" pitchFamily="2" charset="2"/>
                            </a:rPr>
                            <m:t>𝑋</m:t>
                          </m:r>
                        </m:e>
                      </m:d>
                    </m:oMath>
                  </m:oMathPara>
                </a14:m>
                <a:endParaRPr lang="es-ES" sz="2800" dirty="0">
                  <a:sym typeface="Wingdings" pitchFamily="2" charset="2"/>
                </a:endParaRPr>
              </a:p>
              <a:p>
                <a:pPr marL="0" indent="0">
                  <a:buNone/>
                </a:pPr>
                <a:r>
                  <a:rPr lang="es-ES" sz="2800" dirty="0">
                    <a:sym typeface="Wingdings" pitchFamily="2" charset="2"/>
                  </a:rPr>
                  <a:t>Si X e Y son independientes:</a:t>
                </a:r>
              </a:p>
              <a:p>
                <a:pPr marL="0" indent="0">
                  <a:buNone/>
                </a:pPr>
                <a:endParaRPr lang="es-ES" sz="2800" dirty="0">
                  <a:sym typeface="Wingdings" pitchFamily="2" charset="2"/>
                </a:endParaRPr>
              </a:p>
              <a:p>
                <a:pPr marL="0" indent="0">
                  <a:buNone/>
                </a:pPr>
                <a14:m>
                  <m:oMathPara xmlns:m="http://schemas.openxmlformats.org/officeDocument/2006/math">
                    <m:oMathParaPr>
                      <m:jc m:val="centerGroup"/>
                    </m:oMathParaPr>
                    <m:oMath xmlns:m="http://schemas.openxmlformats.org/officeDocument/2006/math">
                      <m:sSup>
                        <m:sSupPr>
                          <m:ctrlPr>
                            <a:rPr lang="es-ES" sz="2800" i="1">
                              <a:latin typeface="Cambria Math" panose="02040503050406030204" pitchFamily="18" charset="0"/>
                              <a:sym typeface="Wingdings" pitchFamily="2" charset="2"/>
                            </a:rPr>
                          </m:ctrlPr>
                        </m:sSupPr>
                        <m:e>
                          <m:r>
                            <a:rPr lang="es-ES" sz="2800" i="1">
                              <a:latin typeface="Cambria Math" panose="02040503050406030204" pitchFamily="18" charset="0"/>
                              <a:sym typeface="Wingdings" pitchFamily="2" charset="2"/>
                            </a:rPr>
                            <m:t>𝜎</m:t>
                          </m:r>
                        </m:e>
                        <m:sup>
                          <m:r>
                            <a:rPr lang="es-ES" sz="2800" i="1">
                              <a:latin typeface="Cambria Math" panose="02040503050406030204" pitchFamily="18" charset="0"/>
                              <a:sym typeface="Wingdings" pitchFamily="2" charset="2"/>
                            </a:rPr>
                            <m:t>2</m:t>
                          </m:r>
                        </m:sup>
                      </m:sSup>
                      <m:d>
                        <m:dPr>
                          <m:ctrlPr>
                            <a:rPr lang="es-ES" sz="2800" i="1">
                              <a:latin typeface="Cambria Math" panose="02040503050406030204" pitchFamily="18" charset="0"/>
                              <a:sym typeface="Wingdings" pitchFamily="2" charset="2"/>
                            </a:rPr>
                          </m:ctrlPr>
                        </m:dPr>
                        <m:e>
                          <m:r>
                            <a:rPr lang="es-ES" sz="2800" b="0" i="1" smtClean="0">
                              <a:latin typeface="Cambria Math" panose="02040503050406030204" pitchFamily="18" charset="0"/>
                              <a:sym typeface="Wingdings" pitchFamily="2" charset="2"/>
                            </a:rPr>
                            <m:t>𝑋</m:t>
                          </m:r>
                          <m:r>
                            <a:rPr lang="es-ES" sz="2800" b="0" i="1" smtClean="0">
                              <a:latin typeface="Cambria Math" panose="02040503050406030204" pitchFamily="18" charset="0"/>
                              <a:sym typeface="Wingdings" pitchFamily="2" charset="2"/>
                            </a:rPr>
                            <m:t>+</m:t>
                          </m:r>
                          <m:r>
                            <a:rPr lang="es-ES" sz="2800" b="0" i="1" smtClean="0">
                              <a:latin typeface="Cambria Math" panose="02040503050406030204" pitchFamily="18" charset="0"/>
                              <a:sym typeface="Wingdings" pitchFamily="2" charset="2"/>
                            </a:rPr>
                            <m:t>𝑌</m:t>
                          </m:r>
                        </m:e>
                      </m:d>
                      <m:r>
                        <a:rPr lang="es-ES" sz="2800" b="0" i="1" smtClean="0">
                          <a:latin typeface="Cambria Math" panose="02040503050406030204" pitchFamily="18" charset="0"/>
                          <a:sym typeface="Wingdings" pitchFamily="2" charset="2"/>
                        </a:rPr>
                        <m:t>=</m:t>
                      </m:r>
                      <m:sSup>
                        <m:sSupPr>
                          <m:ctrlPr>
                            <a:rPr lang="es-ES" sz="2800" b="0" i="1" smtClean="0">
                              <a:latin typeface="Cambria Math" panose="02040503050406030204" pitchFamily="18" charset="0"/>
                              <a:sym typeface="Wingdings" pitchFamily="2" charset="2"/>
                            </a:rPr>
                          </m:ctrlPr>
                        </m:sSupPr>
                        <m:e>
                          <m:r>
                            <a:rPr lang="es-ES" sz="2800" b="0" i="1" smtClean="0">
                              <a:latin typeface="Cambria Math" panose="02040503050406030204" pitchFamily="18" charset="0"/>
                              <a:sym typeface="Wingdings" pitchFamily="2" charset="2"/>
                            </a:rPr>
                            <m:t>𝜎</m:t>
                          </m:r>
                        </m:e>
                        <m:sup>
                          <m:r>
                            <a:rPr lang="es-ES" sz="2800" b="0" i="1" smtClean="0">
                              <a:latin typeface="Cambria Math" panose="02040503050406030204" pitchFamily="18" charset="0"/>
                              <a:sym typeface="Wingdings" pitchFamily="2" charset="2"/>
                            </a:rPr>
                            <m:t>2</m:t>
                          </m:r>
                        </m:sup>
                      </m:sSup>
                      <m:d>
                        <m:dPr>
                          <m:ctrlPr>
                            <a:rPr lang="es-ES" sz="2800" b="0" i="1" smtClean="0">
                              <a:latin typeface="Cambria Math" panose="02040503050406030204" pitchFamily="18" charset="0"/>
                              <a:sym typeface="Wingdings" pitchFamily="2" charset="2"/>
                            </a:rPr>
                          </m:ctrlPr>
                        </m:dPr>
                        <m:e>
                          <m:r>
                            <a:rPr lang="es-ES" sz="2800" b="0" i="1" smtClean="0">
                              <a:latin typeface="Cambria Math" panose="02040503050406030204" pitchFamily="18" charset="0"/>
                              <a:sym typeface="Wingdings" pitchFamily="2" charset="2"/>
                            </a:rPr>
                            <m:t>𝑋</m:t>
                          </m:r>
                        </m:e>
                      </m:d>
                      <m:r>
                        <a:rPr lang="es-ES" sz="2800" b="0" i="1" smtClean="0">
                          <a:latin typeface="Cambria Math" panose="02040503050406030204" pitchFamily="18" charset="0"/>
                          <a:sym typeface="Wingdings" pitchFamily="2" charset="2"/>
                        </a:rPr>
                        <m:t>+</m:t>
                      </m:r>
                      <m:sSup>
                        <m:sSupPr>
                          <m:ctrlPr>
                            <a:rPr lang="es-ES" sz="2800" b="0" i="1" smtClean="0">
                              <a:latin typeface="Cambria Math" panose="02040503050406030204" pitchFamily="18" charset="0"/>
                              <a:sym typeface="Wingdings" pitchFamily="2" charset="2"/>
                            </a:rPr>
                          </m:ctrlPr>
                        </m:sSupPr>
                        <m:e>
                          <m:r>
                            <a:rPr lang="es-ES" sz="2800" b="0" i="1" smtClean="0">
                              <a:latin typeface="Cambria Math" panose="02040503050406030204" pitchFamily="18" charset="0"/>
                              <a:sym typeface="Wingdings" pitchFamily="2" charset="2"/>
                            </a:rPr>
                            <m:t>𝜎</m:t>
                          </m:r>
                        </m:e>
                        <m:sup>
                          <m:r>
                            <a:rPr lang="es-ES" sz="2800" b="0" i="1" smtClean="0">
                              <a:latin typeface="Cambria Math" panose="02040503050406030204" pitchFamily="18" charset="0"/>
                              <a:sym typeface="Wingdings" pitchFamily="2" charset="2"/>
                            </a:rPr>
                            <m:t>2</m:t>
                          </m:r>
                        </m:sup>
                      </m:sSup>
                      <m:d>
                        <m:dPr>
                          <m:ctrlPr>
                            <a:rPr lang="es-ES" sz="2800" b="0" i="1" smtClean="0">
                              <a:latin typeface="Cambria Math" panose="02040503050406030204" pitchFamily="18" charset="0"/>
                              <a:sym typeface="Wingdings" pitchFamily="2" charset="2"/>
                            </a:rPr>
                          </m:ctrlPr>
                        </m:dPr>
                        <m:e>
                          <m:r>
                            <a:rPr lang="es-ES" sz="2800" b="0" i="1" smtClean="0">
                              <a:latin typeface="Cambria Math" panose="02040503050406030204" pitchFamily="18" charset="0"/>
                              <a:sym typeface="Wingdings" pitchFamily="2" charset="2"/>
                            </a:rPr>
                            <m:t>𝑌</m:t>
                          </m:r>
                        </m:e>
                      </m:d>
                    </m:oMath>
                  </m:oMathPara>
                </a14:m>
                <a:endParaRPr lang="es-ES" sz="2800" b="0" dirty="0">
                  <a:sym typeface="Wingdings" pitchFamily="2" charset="2"/>
                </a:endParaRPr>
              </a:p>
              <a:p>
                <a:pPr marL="0" indent="0">
                  <a:buNone/>
                </a:pPr>
                <a:r>
                  <a:rPr lang="es-ES" sz="2800" dirty="0">
                    <a:sym typeface="Wingdings" pitchFamily="2" charset="2"/>
                  </a:rPr>
                  <a:t>Si no son independientes:</a:t>
                </a:r>
              </a:p>
              <a:p>
                <a:pPr marL="0" indent="0">
                  <a:buNone/>
                </a:pPr>
                <a:endParaRPr lang="es-ES" sz="2600" dirty="0">
                  <a:sym typeface="Wingdings" pitchFamily="2" charset="2"/>
                </a:endParaRPr>
              </a:p>
              <a:p>
                <a:pPr marL="0" indent="0">
                  <a:buNone/>
                </a:pPr>
                <a14:m>
                  <m:oMathPara xmlns:m="http://schemas.openxmlformats.org/officeDocument/2006/math">
                    <m:oMathParaPr>
                      <m:jc m:val="centerGroup"/>
                    </m:oMathParaPr>
                    <m:oMath xmlns:m="http://schemas.openxmlformats.org/officeDocument/2006/math">
                      <m:sSup>
                        <m:sSupPr>
                          <m:ctrlPr>
                            <a:rPr lang="es-ES" sz="2800" i="1">
                              <a:latin typeface="Cambria Math" panose="02040503050406030204" pitchFamily="18" charset="0"/>
                              <a:sym typeface="Wingdings" pitchFamily="2" charset="2"/>
                            </a:rPr>
                          </m:ctrlPr>
                        </m:sSupPr>
                        <m:e>
                          <m:r>
                            <a:rPr lang="es-ES" sz="2800" i="1">
                              <a:latin typeface="Cambria Math" panose="02040503050406030204" pitchFamily="18" charset="0"/>
                              <a:sym typeface="Wingdings" pitchFamily="2" charset="2"/>
                            </a:rPr>
                            <m:t>𝜎</m:t>
                          </m:r>
                        </m:e>
                        <m:sup>
                          <m:r>
                            <a:rPr lang="es-ES" sz="2800" i="1">
                              <a:latin typeface="Cambria Math" panose="02040503050406030204" pitchFamily="18" charset="0"/>
                              <a:sym typeface="Wingdings" pitchFamily="2" charset="2"/>
                            </a:rPr>
                            <m:t>2</m:t>
                          </m:r>
                        </m:sup>
                      </m:sSup>
                      <m:d>
                        <m:dPr>
                          <m:ctrlPr>
                            <a:rPr lang="es-ES" sz="2800" i="1">
                              <a:latin typeface="Cambria Math" panose="02040503050406030204" pitchFamily="18" charset="0"/>
                              <a:sym typeface="Wingdings" pitchFamily="2" charset="2"/>
                            </a:rPr>
                          </m:ctrlPr>
                        </m:dPr>
                        <m:e>
                          <m:r>
                            <a:rPr lang="es-ES" sz="2800" i="1">
                              <a:latin typeface="Cambria Math" panose="02040503050406030204" pitchFamily="18" charset="0"/>
                              <a:sym typeface="Wingdings" pitchFamily="2" charset="2"/>
                            </a:rPr>
                            <m:t>𝑎</m:t>
                          </m:r>
                          <m:r>
                            <a:rPr lang="es-ES" sz="2800" i="1">
                              <a:latin typeface="Cambria Math" panose="02040503050406030204" pitchFamily="18" charset="0"/>
                              <a:sym typeface="Wingdings" pitchFamily="2" charset="2"/>
                            </a:rPr>
                            <m:t>+</m:t>
                          </m:r>
                          <m:r>
                            <a:rPr lang="es-ES" sz="2800" i="1">
                              <a:latin typeface="Cambria Math" panose="02040503050406030204" pitchFamily="18" charset="0"/>
                              <a:sym typeface="Wingdings" pitchFamily="2" charset="2"/>
                            </a:rPr>
                            <m:t>𝑏𝑋</m:t>
                          </m:r>
                          <m:r>
                            <a:rPr lang="es-ES" sz="2800" b="0" i="1" smtClean="0">
                              <a:latin typeface="Cambria Math" panose="02040503050406030204" pitchFamily="18" charset="0"/>
                              <a:sym typeface="Wingdings" pitchFamily="2" charset="2"/>
                            </a:rPr>
                            <m:t>+</m:t>
                          </m:r>
                          <m:r>
                            <a:rPr lang="es-ES" sz="2800" b="0" i="1" smtClean="0">
                              <a:latin typeface="Cambria Math" panose="02040503050406030204" pitchFamily="18" charset="0"/>
                              <a:sym typeface="Wingdings" pitchFamily="2" charset="2"/>
                            </a:rPr>
                            <m:t>𝑐𝑌</m:t>
                          </m:r>
                        </m:e>
                      </m:d>
                      <m:r>
                        <a:rPr lang="es-ES" sz="2800" b="0" i="1" smtClean="0">
                          <a:latin typeface="Cambria Math" panose="02040503050406030204" pitchFamily="18" charset="0"/>
                          <a:sym typeface="Wingdings" pitchFamily="2" charset="2"/>
                        </a:rPr>
                        <m:t>=</m:t>
                      </m:r>
                      <m:sSup>
                        <m:sSupPr>
                          <m:ctrlPr>
                            <a:rPr lang="es-ES" sz="2800" b="0" i="1" smtClean="0">
                              <a:latin typeface="Cambria Math" panose="02040503050406030204" pitchFamily="18" charset="0"/>
                              <a:sym typeface="Wingdings" pitchFamily="2" charset="2"/>
                            </a:rPr>
                          </m:ctrlPr>
                        </m:sSupPr>
                        <m:e>
                          <m:r>
                            <a:rPr lang="es-ES" sz="2800" b="0" i="1" smtClean="0">
                              <a:latin typeface="Cambria Math" panose="02040503050406030204" pitchFamily="18" charset="0"/>
                              <a:sym typeface="Wingdings" pitchFamily="2" charset="2"/>
                            </a:rPr>
                            <m:t>𝑏</m:t>
                          </m:r>
                        </m:e>
                        <m:sup>
                          <m:r>
                            <a:rPr lang="es-ES" sz="2800" b="0" i="1" smtClean="0">
                              <a:latin typeface="Cambria Math" panose="02040503050406030204" pitchFamily="18" charset="0"/>
                              <a:sym typeface="Wingdings" pitchFamily="2" charset="2"/>
                            </a:rPr>
                            <m:t>2</m:t>
                          </m:r>
                        </m:sup>
                      </m:sSup>
                      <m:sSup>
                        <m:sSupPr>
                          <m:ctrlPr>
                            <a:rPr lang="es-ES" sz="2800" b="0" i="1" smtClean="0">
                              <a:latin typeface="Cambria Math" panose="02040503050406030204" pitchFamily="18" charset="0"/>
                              <a:sym typeface="Wingdings" pitchFamily="2" charset="2"/>
                            </a:rPr>
                          </m:ctrlPr>
                        </m:sSupPr>
                        <m:e>
                          <m:r>
                            <a:rPr lang="es-ES" sz="2800" b="0" i="1" smtClean="0">
                              <a:latin typeface="Cambria Math" panose="02040503050406030204" pitchFamily="18" charset="0"/>
                              <a:sym typeface="Wingdings" pitchFamily="2" charset="2"/>
                            </a:rPr>
                            <m:t>𝜎</m:t>
                          </m:r>
                        </m:e>
                        <m:sup>
                          <m:r>
                            <a:rPr lang="es-ES" sz="2800" b="0" i="1" smtClean="0">
                              <a:latin typeface="Cambria Math" panose="02040503050406030204" pitchFamily="18" charset="0"/>
                              <a:sym typeface="Wingdings" pitchFamily="2" charset="2"/>
                            </a:rPr>
                            <m:t>2</m:t>
                          </m:r>
                        </m:sup>
                      </m:sSup>
                      <m:d>
                        <m:dPr>
                          <m:ctrlPr>
                            <a:rPr lang="es-ES" sz="2800" b="0" i="1" smtClean="0">
                              <a:latin typeface="Cambria Math" panose="02040503050406030204" pitchFamily="18" charset="0"/>
                              <a:sym typeface="Wingdings" pitchFamily="2" charset="2"/>
                            </a:rPr>
                          </m:ctrlPr>
                        </m:dPr>
                        <m:e>
                          <m:r>
                            <a:rPr lang="es-ES" sz="2800" b="0" i="1" smtClean="0">
                              <a:latin typeface="Cambria Math" panose="02040503050406030204" pitchFamily="18" charset="0"/>
                              <a:sym typeface="Wingdings" pitchFamily="2" charset="2"/>
                            </a:rPr>
                            <m:t>𝑋</m:t>
                          </m:r>
                        </m:e>
                      </m:d>
                      <m:r>
                        <a:rPr lang="es-ES" sz="2800" b="0" i="1" smtClean="0">
                          <a:latin typeface="Cambria Math" panose="02040503050406030204" pitchFamily="18" charset="0"/>
                          <a:sym typeface="Wingdings" pitchFamily="2" charset="2"/>
                        </a:rPr>
                        <m:t>+</m:t>
                      </m:r>
                      <m:sSup>
                        <m:sSupPr>
                          <m:ctrlPr>
                            <a:rPr lang="es-ES" sz="2800" b="0" i="1" smtClean="0">
                              <a:latin typeface="Cambria Math" panose="02040503050406030204" pitchFamily="18" charset="0"/>
                              <a:sym typeface="Wingdings" pitchFamily="2" charset="2"/>
                            </a:rPr>
                          </m:ctrlPr>
                        </m:sSupPr>
                        <m:e>
                          <m:r>
                            <a:rPr lang="es-ES" sz="2800" b="0" i="1" smtClean="0">
                              <a:latin typeface="Cambria Math" panose="02040503050406030204" pitchFamily="18" charset="0"/>
                              <a:sym typeface="Wingdings" pitchFamily="2" charset="2"/>
                            </a:rPr>
                            <m:t>𝑐</m:t>
                          </m:r>
                        </m:e>
                        <m:sup>
                          <m:r>
                            <a:rPr lang="es-ES" sz="2800" b="0" i="1" smtClean="0">
                              <a:latin typeface="Cambria Math" panose="02040503050406030204" pitchFamily="18" charset="0"/>
                              <a:sym typeface="Wingdings" pitchFamily="2" charset="2"/>
                            </a:rPr>
                            <m:t>2</m:t>
                          </m:r>
                        </m:sup>
                      </m:sSup>
                      <m:sSup>
                        <m:sSupPr>
                          <m:ctrlPr>
                            <a:rPr lang="es-ES" sz="2800" b="0" i="1" smtClean="0">
                              <a:latin typeface="Cambria Math" panose="02040503050406030204" pitchFamily="18" charset="0"/>
                              <a:sym typeface="Wingdings" pitchFamily="2" charset="2"/>
                            </a:rPr>
                          </m:ctrlPr>
                        </m:sSupPr>
                        <m:e>
                          <m:r>
                            <a:rPr lang="es-ES" sz="2800" b="0" i="1" smtClean="0">
                              <a:latin typeface="Cambria Math" panose="02040503050406030204" pitchFamily="18" charset="0"/>
                              <a:sym typeface="Wingdings" pitchFamily="2" charset="2"/>
                            </a:rPr>
                            <m:t>𝜎</m:t>
                          </m:r>
                        </m:e>
                        <m:sup>
                          <m:r>
                            <a:rPr lang="es-ES" sz="2800" b="0" i="1" smtClean="0">
                              <a:latin typeface="Cambria Math" panose="02040503050406030204" pitchFamily="18" charset="0"/>
                              <a:sym typeface="Wingdings" pitchFamily="2" charset="2"/>
                            </a:rPr>
                            <m:t>2</m:t>
                          </m:r>
                        </m:sup>
                      </m:sSup>
                      <m:d>
                        <m:dPr>
                          <m:ctrlPr>
                            <a:rPr lang="es-ES" sz="2800" b="0" i="1" smtClean="0">
                              <a:latin typeface="Cambria Math" panose="02040503050406030204" pitchFamily="18" charset="0"/>
                              <a:sym typeface="Wingdings" pitchFamily="2" charset="2"/>
                            </a:rPr>
                          </m:ctrlPr>
                        </m:dPr>
                        <m:e>
                          <m:r>
                            <a:rPr lang="es-ES" sz="2800" b="0" i="1" smtClean="0">
                              <a:latin typeface="Cambria Math" panose="02040503050406030204" pitchFamily="18" charset="0"/>
                              <a:sym typeface="Wingdings" pitchFamily="2" charset="2"/>
                            </a:rPr>
                            <m:t>𝑌</m:t>
                          </m:r>
                        </m:e>
                      </m:d>
                      <m:r>
                        <a:rPr lang="es-ES" sz="2800" b="0" i="1" smtClean="0">
                          <a:latin typeface="Cambria Math" panose="02040503050406030204" pitchFamily="18" charset="0"/>
                          <a:sym typeface="Wingdings" pitchFamily="2" charset="2"/>
                        </a:rPr>
                        <m:t>+2</m:t>
                      </m:r>
                      <m:r>
                        <a:rPr lang="es-ES" sz="2800" b="0" i="1" smtClean="0">
                          <a:latin typeface="Cambria Math" panose="02040503050406030204" pitchFamily="18" charset="0"/>
                          <a:sym typeface="Wingdings" pitchFamily="2" charset="2"/>
                        </a:rPr>
                        <m:t>𝑏𝑐</m:t>
                      </m:r>
                      <m:r>
                        <a:rPr lang="es-ES" sz="2800" b="0" i="1" smtClean="0">
                          <a:latin typeface="Cambria Math" panose="02040503050406030204" pitchFamily="18" charset="0"/>
                          <a:sym typeface="Wingdings" pitchFamily="2" charset="2"/>
                        </a:rPr>
                        <m:t> </m:t>
                      </m:r>
                      <m:r>
                        <a:rPr lang="es-ES" sz="2800" b="0" i="1" smtClean="0">
                          <a:latin typeface="Cambria Math" panose="02040503050406030204" pitchFamily="18" charset="0"/>
                          <a:sym typeface="Wingdings" pitchFamily="2" charset="2"/>
                        </a:rPr>
                        <m:t>𝐶𝑜𝑣</m:t>
                      </m:r>
                      <m:d>
                        <m:dPr>
                          <m:ctrlPr>
                            <a:rPr lang="es-ES" sz="2800" b="0" i="1" smtClean="0">
                              <a:latin typeface="Cambria Math" panose="02040503050406030204" pitchFamily="18" charset="0"/>
                              <a:sym typeface="Wingdings" pitchFamily="2" charset="2"/>
                            </a:rPr>
                          </m:ctrlPr>
                        </m:dPr>
                        <m:e>
                          <m:r>
                            <a:rPr lang="es-ES" sz="2800" b="0" i="1" smtClean="0">
                              <a:latin typeface="Cambria Math" panose="02040503050406030204" pitchFamily="18" charset="0"/>
                              <a:sym typeface="Wingdings" pitchFamily="2" charset="2"/>
                            </a:rPr>
                            <m:t>𝑋</m:t>
                          </m:r>
                          <m:r>
                            <a:rPr lang="es-ES" sz="2800" b="0" i="1" smtClean="0">
                              <a:latin typeface="Cambria Math" panose="02040503050406030204" pitchFamily="18" charset="0"/>
                              <a:sym typeface="Wingdings" pitchFamily="2" charset="2"/>
                            </a:rPr>
                            <m:t>,</m:t>
                          </m:r>
                          <m:r>
                            <a:rPr lang="es-ES" sz="2800" b="0" i="1" smtClean="0">
                              <a:latin typeface="Cambria Math" panose="02040503050406030204" pitchFamily="18" charset="0"/>
                              <a:sym typeface="Wingdings" pitchFamily="2" charset="2"/>
                            </a:rPr>
                            <m:t>𝑌</m:t>
                          </m:r>
                        </m:e>
                      </m:d>
                    </m:oMath>
                  </m:oMathPara>
                </a14:m>
                <a:endParaRPr lang="es-ES" sz="2800" b="0" dirty="0">
                  <a:sym typeface="Wingdings" pitchFamily="2" charset="2"/>
                </a:endParaRPr>
              </a:p>
              <a:p>
                <a:pPr marL="0" indent="0">
                  <a:buNone/>
                </a:pPr>
                <a:endParaRPr lang="es-ES" sz="2800" dirty="0">
                  <a:sym typeface="Wingdings" pitchFamily="2" charset="2"/>
                </a:endParaRPr>
              </a:p>
              <a:p>
                <a:pPr marL="0" indent="0">
                  <a:buNone/>
                </a:pPr>
                <a:r>
                  <a:rPr lang="es-ES" sz="2800" dirty="0">
                    <a:sym typeface="Wingdings" pitchFamily="2" charset="2"/>
                  </a:rPr>
                  <a:t>Donde </a:t>
                </a:r>
              </a:p>
              <a:p>
                <a:pPr marL="0" indent="0">
                  <a:buNone/>
                </a:pPr>
                <a14:m>
                  <m:oMathPara xmlns:m="http://schemas.openxmlformats.org/officeDocument/2006/math">
                    <m:oMathParaPr>
                      <m:jc m:val="centerGroup"/>
                    </m:oMathParaPr>
                    <m:oMath xmlns:m="http://schemas.openxmlformats.org/officeDocument/2006/math">
                      <m:r>
                        <a:rPr lang="es-ES" sz="2800" b="0" i="1" smtClean="0">
                          <a:latin typeface="Cambria Math" panose="02040503050406030204" pitchFamily="18" charset="0"/>
                          <a:sym typeface="Wingdings" pitchFamily="2" charset="2"/>
                        </a:rPr>
                        <m:t>𝐶𝑜𝑣</m:t>
                      </m:r>
                      <m:d>
                        <m:dPr>
                          <m:ctrlPr>
                            <a:rPr lang="es-ES" sz="2800" b="0" i="1" smtClean="0">
                              <a:latin typeface="Cambria Math" panose="02040503050406030204" pitchFamily="18" charset="0"/>
                              <a:sym typeface="Wingdings" pitchFamily="2" charset="2"/>
                            </a:rPr>
                          </m:ctrlPr>
                        </m:dPr>
                        <m:e>
                          <m:r>
                            <a:rPr lang="es-ES" sz="2800" b="0" i="1" smtClean="0">
                              <a:latin typeface="Cambria Math" panose="02040503050406030204" pitchFamily="18" charset="0"/>
                              <a:sym typeface="Wingdings" pitchFamily="2" charset="2"/>
                            </a:rPr>
                            <m:t>𝑋</m:t>
                          </m:r>
                          <m:r>
                            <a:rPr lang="es-ES" sz="2800" b="0" i="1" smtClean="0">
                              <a:latin typeface="Cambria Math" panose="02040503050406030204" pitchFamily="18" charset="0"/>
                              <a:sym typeface="Wingdings" pitchFamily="2" charset="2"/>
                            </a:rPr>
                            <m:t>,</m:t>
                          </m:r>
                          <m:r>
                            <a:rPr lang="es-ES" sz="2800" b="0" i="1" smtClean="0">
                              <a:latin typeface="Cambria Math" panose="02040503050406030204" pitchFamily="18" charset="0"/>
                              <a:sym typeface="Wingdings" pitchFamily="2" charset="2"/>
                            </a:rPr>
                            <m:t>𝑌</m:t>
                          </m:r>
                        </m:e>
                      </m:d>
                      <m:r>
                        <a:rPr lang="es-ES" sz="2800" b="0" i="1" smtClean="0">
                          <a:latin typeface="Cambria Math" panose="02040503050406030204" pitchFamily="18" charset="0"/>
                          <a:sym typeface="Wingdings" pitchFamily="2" charset="2"/>
                        </a:rPr>
                        <m:t>=</m:t>
                      </m:r>
                      <m:r>
                        <a:rPr lang="es-ES" sz="2800" b="0" i="1" smtClean="0">
                          <a:latin typeface="Cambria Math" panose="02040503050406030204" pitchFamily="18" charset="0"/>
                          <a:sym typeface="Wingdings" pitchFamily="2" charset="2"/>
                        </a:rPr>
                        <m:t>𝐸</m:t>
                      </m:r>
                      <m:r>
                        <a:rPr lang="es-ES" sz="2800" b="0" i="1" smtClean="0">
                          <a:latin typeface="Cambria Math" panose="02040503050406030204" pitchFamily="18" charset="0"/>
                          <a:sym typeface="Wingdings" pitchFamily="2" charset="2"/>
                        </a:rPr>
                        <m:t>[</m:t>
                      </m:r>
                      <m:d>
                        <m:dPr>
                          <m:ctrlPr>
                            <a:rPr lang="es-ES" sz="2800" b="0" i="1" smtClean="0">
                              <a:latin typeface="Cambria Math" panose="02040503050406030204" pitchFamily="18" charset="0"/>
                              <a:sym typeface="Wingdings" pitchFamily="2" charset="2"/>
                            </a:rPr>
                          </m:ctrlPr>
                        </m:dPr>
                        <m:e>
                          <m:r>
                            <a:rPr lang="es-ES" sz="2800" b="0" i="1" smtClean="0">
                              <a:latin typeface="Cambria Math" panose="02040503050406030204" pitchFamily="18" charset="0"/>
                              <a:sym typeface="Wingdings" pitchFamily="2" charset="2"/>
                            </a:rPr>
                            <m:t>𝑋</m:t>
                          </m:r>
                          <m:r>
                            <a:rPr lang="es-ES" sz="2800" b="0" i="1" smtClean="0">
                              <a:latin typeface="Cambria Math" panose="02040503050406030204" pitchFamily="18" charset="0"/>
                              <a:sym typeface="Wingdings" pitchFamily="2" charset="2"/>
                            </a:rPr>
                            <m:t>−</m:t>
                          </m:r>
                          <m:r>
                            <a:rPr lang="es-ES" sz="2800" b="0" i="1" smtClean="0">
                              <a:latin typeface="Cambria Math" panose="02040503050406030204" pitchFamily="18" charset="0"/>
                              <a:sym typeface="Wingdings" pitchFamily="2" charset="2"/>
                            </a:rPr>
                            <m:t>𝐸</m:t>
                          </m:r>
                          <m:d>
                            <m:dPr>
                              <m:ctrlPr>
                                <a:rPr lang="es-ES" sz="2800" b="0" i="1" smtClean="0">
                                  <a:latin typeface="Cambria Math" panose="02040503050406030204" pitchFamily="18" charset="0"/>
                                  <a:sym typeface="Wingdings" pitchFamily="2" charset="2"/>
                                </a:rPr>
                              </m:ctrlPr>
                            </m:dPr>
                            <m:e>
                              <m:r>
                                <a:rPr lang="es-ES" sz="2800" b="0" i="1" smtClean="0">
                                  <a:latin typeface="Cambria Math" panose="02040503050406030204" pitchFamily="18" charset="0"/>
                                  <a:sym typeface="Wingdings" pitchFamily="2" charset="2"/>
                                </a:rPr>
                                <m:t>𝑋</m:t>
                              </m:r>
                            </m:e>
                          </m:d>
                        </m:e>
                      </m:d>
                      <m:d>
                        <m:dPr>
                          <m:ctrlPr>
                            <a:rPr lang="es-ES" sz="2800" b="0" i="1" smtClean="0">
                              <a:latin typeface="Cambria Math" panose="02040503050406030204" pitchFamily="18" charset="0"/>
                              <a:sym typeface="Wingdings" pitchFamily="2" charset="2"/>
                            </a:rPr>
                          </m:ctrlPr>
                        </m:dPr>
                        <m:e>
                          <m:r>
                            <a:rPr lang="es-ES" sz="2800" b="0" i="1" smtClean="0">
                              <a:latin typeface="Cambria Math" panose="02040503050406030204" pitchFamily="18" charset="0"/>
                              <a:sym typeface="Wingdings" pitchFamily="2" charset="2"/>
                            </a:rPr>
                            <m:t>𝑌</m:t>
                          </m:r>
                          <m:r>
                            <a:rPr lang="es-ES" sz="2800" b="0" i="1" smtClean="0">
                              <a:latin typeface="Cambria Math" panose="02040503050406030204" pitchFamily="18" charset="0"/>
                              <a:sym typeface="Wingdings" pitchFamily="2" charset="2"/>
                            </a:rPr>
                            <m:t>−</m:t>
                          </m:r>
                          <m:r>
                            <a:rPr lang="es-ES" sz="2800" b="0" i="1" smtClean="0">
                              <a:latin typeface="Cambria Math" panose="02040503050406030204" pitchFamily="18" charset="0"/>
                              <a:sym typeface="Wingdings" pitchFamily="2" charset="2"/>
                            </a:rPr>
                            <m:t>𝐸</m:t>
                          </m:r>
                          <m:d>
                            <m:dPr>
                              <m:ctrlPr>
                                <a:rPr lang="es-ES" sz="2800" b="0" i="1" smtClean="0">
                                  <a:latin typeface="Cambria Math" panose="02040503050406030204" pitchFamily="18" charset="0"/>
                                  <a:sym typeface="Wingdings" pitchFamily="2" charset="2"/>
                                </a:rPr>
                              </m:ctrlPr>
                            </m:dPr>
                            <m:e>
                              <m:r>
                                <a:rPr lang="es-ES" sz="2800" b="0" i="1" smtClean="0">
                                  <a:latin typeface="Cambria Math" panose="02040503050406030204" pitchFamily="18" charset="0"/>
                                  <a:sym typeface="Wingdings" pitchFamily="2" charset="2"/>
                                </a:rPr>
                                <m:t>𝑌</m:t>
                              </m:r>
                            </m:e>
                          </m:d>
                        </m:e>
                      </m:d>
                      <m:r>
                        <a:rPr lang="es-ES" sz="2800" b="0" i="1" smtClean="0">
                          <a:latin typeface="Cambria Math" panose="02040503050406030204" pitchFamily="18" charset="0"/>
                          <a:sym typeface="Wingdings" pitchFamily="2" charset="2"/>
                        </a:rPr>
                        <m:t>]</m:t>
                      </m:r>
                    </m:oMath>
                  </m:oMathPara>
                </a14:m>
                <a:endParaRPr lang="es-ES" sz="2800" dirty="0">
                  <a:sym typeface="Wingdings" pitchFamily="2" charset="2"/>
                </a:endParaRPr>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1999" y="1935480"/>
                <a:ext cx="9197918" cy="4255770"/>
              </a:xfrm>
              <a:blipFill>
                <a:blip r:embed="rId3"/>
                <a:stretch>
                  <a:fillRect l="-2345" t="-593" b="-11573"/>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27</a:t>
            </a:fld>
            <a:endParaRPr lang="es-ES" noProof="1"/>
          </a:p>
        </p:txBody>
      </p:sp>
    </p:spTree>
    <p:extLst>
      <p:ext uri="{BB962C8B-B14F-4D97-AF65-F5344CB8AC3E}">
        <p14:creationId xmlns:p14="http://schemas.microsoft.com/office/powerpoint/2010/main" val="3880757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ejercicio</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7" cy="4255770"/>
          </a:xfrm>
        </p:spPr>
        <p:txBody>
          <a:bodyPr/>
          <a:lstStyle/>
          <a:p>
            <a:pPr lvl="1"/>
            <a:r>
              <a:rPr lang="es-ES" sz="2800" dirty="0">
                <a:sym typeface="Wingdings" pitchFamily="2" charset="2"/>
              </a:rPr>
              <a:t>¿Cuál es la varianza de la variable aleatoria X=“lanzamiento de un dado”?</a:t>
            </a: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28</a:t>
            </a:fld>
            <a:endParaRPr lang="es-ES" noProof="1"/>
          </a:p>
        </p:txBody>
      </p:sp>
    </p:spTree>
    <p:extLst>
      <p:ext uri="{BB962C8B-B14F-4D97-AF65-F5344CB8AC3E}">
        <p14:creationId xmlns:p14="http://schemas.microsoft.com/office/powerpoint/2010/main" val="18889499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341842-A819-AB40-8546-3E9F028583F6}"/>
              </a:ext>
            </a:extLst>
          </p:cNvPr>
          <p:cNvSpPr>
            <a:spLocks noGrp="1"/>
          </p:cNvSpPr>
          <p:nvPr>
            <p:ph type="title"/>
          </p:nvPr>
        </p:nvSpPr>
        <p:spPr/>
        <p:txBody>
          <a:bodyPr/>
          <a:lstStyle/>
          <a:p>
            <a:r>
              <a:rPr lang="es-ES" dirty="0"/>
              <a:t>problema</a:t>
            </a:r>
          </a:p>
        </p:txBody>
      </p:sp>
      <p:sp>
        <p:nvSpPr>
          <p:cNvPr id="3" name="Marcador de texto 2">
            <a:extLst>
              <a:ext uri="{FF2B5EF4-FFF2-40B4-BE49-F238E27FC236}">
                <a16:creationId xmlns:a16="http://schemas.microsoft.com/office/drawing/2014/main" id="{5EF751EC-30EA-624E-BA15-BADE85C5AA4E}"/>
              </a:ext>
            </a:extLst>
          </p:cNvPr>
          <p:cNvSpPr>
            <a:spLocks noGrp="1"/>
          </p:cNvSpPr>
          <p:nvPr>
            <p:ph type="body" sz="quarter" idx="32"/>
          </p:nvPr>
        </p:nvSpPr>
        <p:spPr/>
        <p:txBody>
          <a:bodyPr/>
          <a:lstStyle/>
          <a:p>
            <a:endParaRPr lang="es-ES"/>
          </a:p>
        </p:txBody>
      </p:sp>
      <p:sp>
        <p:nvSpPr>
          <p:cNvPr id="4" name="Marcador de contenido 3">
            <a:extLst>
              <a:ext uri="{FF2B5EF4-FFF2-40B4-BE49-F238E27FC236}">
                <a16:creationId xmlns:a16="http://schemas.microsoft.com/office/drawing/2014/main" id="{3E4135B8-405F-094D-A3FA-06351508FF26}"/>
              </a:ext>
            </a:extLst>
          </p:cNvPr>
          <p:cNvSpPr>
            <a:spLocks noGrp="1"/>
          </p:cNvSpPr>
          <p:nvPr>
            <p:ph idx="1"/>
          </p:nvPr>
        </p:nvSpPr>
        <p:spPr/>
        <p:txBody>
          <a:bodyPr/>
          <a:lstStyle/>
          <a:p>
            <a:endParaRPr lang="es-ES" dirty="0"/>
          </a:p>
        </p:txBody>
      </p:sp>
      <p:sp>
        <p:nvSpPr>
          <p:cNvPr id="5" name="Marcador de número de diapositiva 4">
            <a:extLst>
              <a:ext uri="{FF2B5EF4-FFF2-40B4-BE49-F238E27FC236}">
                <a16:creationId xmlns:a16="http://schemas.microsoft.com/office/drawing/2014/main" id="{FBAFC229-AB35-404E-99CB-B3FF29A1975B}"/>
              </a:ext>
            </a:extLst>
          </p:cNvPr>
          <p:cNvSpPr>
            <a:spLocks noGrp="1"/>
          </p:cNvSpPr>
          <p:nvPr>
            <p:ph type="sldNum" sz="quarter" idx="33"/>
          </p:nvPr>
        </p:nvSpPr>
        <p:spPr/>
        <p:txBody>
          <a:bodyPr/>
          <a:lstStyle/>
          <a:p>
            <a:pPr rtl="0"/>
            <a:fld id="{19B51A1E-902D-48AF-9020-955120F399B6}" type="slidenum">
              <a:rPr lang="es-ES" noProof="0" smtClean="0"/>
              <a:pPr rtl="0"/>
              <a:t>29</a:t>
            </a:fld>
            <a:endParaRPr lang="es-ES" noProof="0"/>
          </a:p>
        </p:txBody>
      </p:sp>
      <p:pic>
        <p:nvPicPr>
          <p:cNvPr id="6" name="Imagen 5">
            <a:extLst>
              <a:ext uri="{FF2B5EF4-FFF2-40B4-BE49-F238E27FC236}">
                <a16:creationId xmlns:a16="http://schemas.microsoft.com/office/drawing/2014/main" id="{D35FE6AF-7081-1F42-A387-2F3EC892D9C8}"/>
              </a:ext>
            </a:extLst>
          </p:cNvPr>
          <p:cNvPicPr>
            <a:picLocks noChangeAspect="1"/>
          </p:cNvPicPr>
          <p:nvPr/>
        </p:nvPicPr>
        <p:blipFill>
          <a:blip r:embed="rId2"/>
          <a:stretch>
            <a:fillRect/>
          </a:stretch>
        </p:blipFill>
        <p:spPr>
          <a:xfrm>
            <a:off x="431801" y="2213040"/>
            <a:ext cx="10736163" cy="2541840"/>
          </a:xfrm>
          <a:prstGeom prst="rect">
            <a:avLst/>
          </a:prstGeom>
        </p:spPr>
      </p:pic>
    </p:spTree>
    <p:extLst>
      <p:ext uri="{BB962C8B-B14F-4D97-AF65-F5344CB8AC3E}">
        <p14:creationId xmlns:p14="http://schemas.microsoft.com/office/powerpoint/2010/main" val="3161997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Distribución de probabilidad</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6212641" cy="4255770"/>
          </a:xfrm>
        </p:spPr>
        <p:txBody>
          <a:bodyPr/>
          <a:lstStyle/>
          <a:p>
            <a:pPr lvl="1"/>
            <a:r>
              <a:rPr lang="es-ES" sz="2400" dirty="0"/>
              <a:t>A toda variable aleatoria le corresponde una forma en la que la probabilidad se distribuye entre los variables que esta puede tomar </a:t>
            </a:r>
            <a:r>
              <a:rPr lang="es-ES" sz="2400" dirty="0">
                <a:sym typeface="Wingdings" pitchFamily="2" charset="2"/>
              </a:rPr>
              <a:t> Distribución de probabilidad</a:t>
            </a:r>
          </a:p>
          <a:p>
            <a:pPr lvl="1"/>
            <a:r>
              <a:rPr lang="es-ES" sz="2400" dirty="0">
                <a:sym typeface="Wingdings" pitchFamily="2" charset="2"/>
              </a:rPr>
              <a:t>Distribuciones de probabilidad discretas  Distribución de la probabilidad en una variable aleatoria discreta: Binomial, </a:t>
            </a:r>
            <a:r>
              <a:rPr lang="es-ES" sz="2400" dirty="0" err="1">
                <a:sym typeface="Wingdings" pitchFamily="2" charset="2"/>
              </a:rPr>
              <a:t>Poisson</a:t>
            </a:r>
            <a:endParaRPr lang="es-ES" sz="2400" dirty="0">
              <a:sym typeface="Wingdings" pitchFamily="2" charset="2"/>
            </a:endParaRPr>
          </a:p>
          <a:p>
            <a:pPr lvl="1"/>
            <a:r>
              <a:rPr lang="es-ES" sz="2400" dirty="0">
                <a:sym typeface="Wingdings" pitchFamily="2" charset="2"/>
              </a:rPr>
              <a:t>Distribuciones de probabilidad continuas  Distribución de la probabilidad en una variable aleatoria continua: Exponencial, Normal</a:t>
            </a:r>
          </a:p>
          <a:p>
            <a:pPr lvl="2"/>
            <a:endParaRPr lang="es-ES" sz="2600" dirty="0">
              <a:sym typeface="Wingdings" pitchFamily="2" charset="2"/>
            </a:endParaRPr>
          </a:p>
          <a:p>
            <a:pPr lvl="2"/>
            <a:endParaRPr lang="es-ES" sz="26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3</a:t>
            </a:fld>
            <a:endParaRPr lang="es-ES" noProof="1"/>
          </a:p>
        </p:txBody>
      </p:sp>
      <p:pic>
        <p:nvPicPr>
          <p:cNvPr id="5" name="Imagen 4">
            <a:extLst>
              <a:ext uri="{FF2B5EF4-FFF2-40B4-BE49-F238E27FC236}">
                <a16:creationId xmlns:a16="http://schemas.microsoft.com/office/drawing/2014/main" id="{FFC5CD1F-9569-E448-827A-A8C04FF755A2}"/>
              </a:ext>
            </a:extLst>
          </p:cNvPr>
          <p:cNvPicPr>
            <a:picLocks noChangeAspect="1"/>
          </p:cNvPicPr>
          <p:nvPr/>
        </p:nvPicPr>
        <p:blipFill>
          <a:blip r:embed="rId3"/>
          <a:stretch>
            <a:fillRect/>
          </a:stretch>
        </p:blipFill>
        <p:spPr>
          <a:xfrm>
            <a:off x="6827520" y="1825200"/>
            <a:ext cx="5196840" cy="3897630"/>
          </a:xfrm>
          <a:prstGeom prst="rect">
            <a:avLst/>
          </a:prstGeom>
        </p:spPr>
      </p:pic>
    </p:spTree>
    <p:extLst>
      <p:ext uri="{BB962C8B-B14F-4D97-AF65-F5344CB8AC3E}">
        <p14:creationId xmlns:p14="http://schemas.microsoft.com/office/powerpoint/2010/main" val="1660153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341842-A819-AB40-8546-3E9F028583F6}"/>
              </a:ext>
            </a:extLst>
          </p:cNvPr>
          <p:cNvSpPr>
            <a:spLocks noGrp="1"/>
          </p:cNvSpPr>
          <p:nvPr>
            <p:ph type="title"/>
          </p:nvPr>
        </p:nvSpPr>
        <p:spPr/>
        <p:txBody>
          <a:bodyPr/>
          <a:lstStyle/>
          <a:p>
            <a:r>
              <a:rPr lang="es-ES" dirty="0"/>
              <a:t>problema</a:t>
            </a:r>
          </a:p>
        </p:txBody>
      </p:sp>
      <p:sp>
        <p:nvSpPr>
          <p:cNvPr id="3" name="Marcador de texto 2">
            <a:extLst>
              <a:ext uri="{FF2B5EF4-FFF2-40B4-BE49-F238E27FC236}">
                <a16:creationId xmlns:a16="http://schemas.microsoft.com/office/drawing/2014/main" id="{5EF751EC-30EA-624E-BA15-BADE85C5AA4E}"/>
              </a:ext>
            </a:extLst>
          </p:cNvPr>
          <p:cNvSpPr>
            <a:spLocks noGrp="1"/>
          </p:cNvSpPr>
          <p:nvPr>
            <p:ph type="body" sz="quarter" idx="32"/>
          </p:nvPr>
        </p:nvSpPr>
        <p:spPr/>
        <p:txBody>
          <a:bodyPr/>
          <a:lstStyle/>
          <a:p>
            <a:endParaRPr lang="es-ES"/>
          </a:p>
        </p:txBody>
      </p:sp>
      <p:sp>
        <p:nvSpPr>
          <p:cNvPr id="4" name="Marcador de contenido 3">
            <a:extLst>
              <a:ext uri="{FF2B5EF4-FFF2-40B4-BE49-F238E27FC236}">
                <a16:creationId xmlns:a16="http://schemas.microsoft.com/office/drawing/2014/main" id="{3E4135B8-405F-094D-A3FA-06351508FF26}"/>
              </a:ext>
            </a:extLst>
          </p:cNvPr>
          <p:cNvSpPr>
            <a:spLocks noGrp="1"/>
          </p:cNvSpPr>
          <p:nvPr>
            <p:ph idx="1"/>
          </p:nvPr>
        </p:nvSpPr>
        <p:spPr/>
        <p:txBody>
          <a:bodyPr/>
          <a:lstStyle/>
          <a:p>
            <a:r>
              <a:rPr lang="es-ES" sz="2800" dirty="0"/>
              <a:t>Una variable tiene la siguiente pauta de distribución de probabilidad:</a:t>
            </a:r>
          </a:p>
          <a:p>
            <a:endParaRPr lang="es-ES" sz="2800" dirty="0"/>
          </a:p>
          <a:p>
            <a:endParaRPr lang="es-ES" sz="2800" dirty="0"/>
          </a:p>
          <a:p>
            <a:r>
              <a:rPr lang="es-ES" sz="2800" dirty="0"/>
              <a:t>P(X=5)</a:t>
            </a:r>
          </a:p>
          <a:p>
            <a:r>
              <a:rPr lang="es-ES" sz="2800" dirty="0"/>
              <a:t>P(X&lt;=2)</a:t>
            </a:r>
          </a:p>
          <a:p>
            <a:r>
              <a:rPr lang="es-ES" sz="2800" dirty="0"/>
              <a:t>P(X&lt;2)</a:t>
            </a:r>
          </a:p>
          <a:p>
            <a:r>
              <a:rPr lang="es-ES" sz="2800" dirty="0"/>
              <a:t>P(X&gt;3)</a:t>
            </a:r>
          </a:p>
          <a:p>
            <a:r>
              <a:rPr lang="es-ES" sz="2800" dirty="0"/>
              <a:t>E(X)</a:t>
            </a:r>
          </a:p>
          <a:p>
            <a:r>
              <a:rPr lang="es-ES" sz="2800" dirty="0"/>
              <a:t>Varianza(X)</a:t>
            </a:r>
          </a:p>
          <a:p>
            <a:pPr marL="0" indent="0">
              <a:buNone/>
            </a:pPr>
            <a:endParaRPr lang="es-ES" sz="2800" dirty="0"/>
          </a:p>
        </p:txBody>
      </p:sp>
      <p:sp>
        <p:nvSpPr>
          <p:cNvPr id="5" name="Marcador de número de diapositiva 4">
            <a:extLst>
              <a:ext uri="{FF2B5EF4-FFF2-40B4-BE49-F238E27FC236}">
                <a16:creationId xmlns:a16="http://schemas.microsoft.com/office/drawing/2014/main" id="{FBAFC229-AB35-404E-99CB-B3FF29A1975B}"/>
              </a:ext>
            </a:extLst>
          </p:cNvPr>
          <p:cNvSpPr>
            <a:spLocks noGrp="1"/>
          </p:cNvSpPr>
          <p:nvPr>
            <p:ph type="sldNum" sz="quarter" idx="33"/>
          </p:nvPr>
        </p:nvSpPr>
        <p:spPr/>
        <p:txBody>
          <a:bodyPr/>
          <a:lstStyle/>
          <a:p>
            <a:pPr rtl="0"/>
            <a:fld id="{19B51A1E-902D-48AF-9020-955120F399B6}" type="slidenum">
              <a:rPr lang="es-ES" noProof="0" smtClean="0"/>
              <a:pPr rtl="0"/>
              <a:t>30</a:t>
            </a:fld>
            <a:endParaRPr lang="es-ES" noProof="0"/>
          </a:p>
        </p:txBody>
      </p:sp>
      <p:graphicFrame>
        <p:nvGraphicFramePr>
          <p:cNvPr id="7" name="Tabla 6">
            <a:extLst>
              <a:ext uri="{FF2B5EF4-FFF2-40B4-BE49-F238E27FC236}">
                <a16:creationId xmlns:a16="http://schemas.microsoft.com/office/drawing/2014/main" id="{C398A294-C599-6944-BABD-8E5244F8AF7B}"/>
              </a:ext>
            </a:extLst>
          </p:cNvPr>
          <p:cNvGraphicFramePr>
            <a:graphicFrameLocks noGrp="1"/>
          </p:cNvGraphicFramePr>
          <p:nvPr>
            <p:extLst>
              <p:ext uri="{D42A27DB-BD31-4B8C-83A1-F6EECF244321}">
                <p14:modId xmlns:p14="http://schemas.microsoft.com/office/powerpoint/2010/main" val="3527512654"/>
              </p:ext>
            </p:extLst>
          </p:nvPr>
        </p:nvGraphicFramePr>
        <p:xfrm>
          <a:off x="645160" y="2487506"/>
          <a:ext cx="9291317" cy="741680"/>
        </p:xfrm>
        <a:graphic>
          <a:graphicData uri="http://schemas.openxmlformats.org/drawingml/2006/table">
            <a:tbl>
              <a:tblPr firstRow="1" bandRow="1">
                <a:tableStyleId>{073A0DAA-6AF3-43AB-8588-CEC1D06C72B9}</a:tableStyleId>
              </a:tblPr>
              <a:tblGrid>
                <a:gridCol w="1327331">
                  <a:extLst>
                    <a:ext uri="{9D8B030D-6E8A-4147-A177-3AD203B41FA5}">
                      <a16:colId xmlns:a16="http://schemas.microsoft.com/office/drawing/2014/main" val="3225440674"/>
                    </a:ext>
                  </a:extLst>
                </a:gridCol>
                <a:gridCol w="1327331">
                  <a:extLst>
                    <a:ext uri="{9D8B030D-6E8A-4147-A177-3AD203B41FA5}">
                      <a16:colId xmlns:a16="http://schemas.microsoft.com/office/drawing/2014/main" val="1934784180"/>
                    </a:ext>
                  </a:extLst>
                </a:gridCol>
                <a:gridCol w="1327331">
                  <a:extLst>
                    <a:ext uri="{9D8B030D-6E8A-4147-A177-3AD203B41FA5}">
                      <a16:colId xmlns:a16="http://schemas.microsoft.com/office/drawing/2014/main" val="1616137713"/>
                    </a:ext>
                  </a:extLst>
                </a:gridCol>
                <a:gridCol w="1327331">
                  <a:extLst>
                    <a:ext uri="{9D8B030D-6E8A-4147-A177-3AD203B41FA5}">
                      <a16:colId xmlns:a16="http://schemas.microsoft.com/office/drawing/2014/main" val="1422671902"/>
                    </a:ext>
                  </a:extLst>
                </a:gridCol>
                <a:gridCol w="1327331">
                  <a:extLst>
                    <a:ext uri="{9D8B030D-6E8A-4147-A177-3AD203B41FA5}">
                      <a16:colId xmlns:a16="http://schemas.microsoft.com/office/drawing/2014/main" val="1809076458"/>
                    </a:ext>
                  </a:extLst>
                </a:gridCol>
                <a:gridCol w="1327331">
                  <a:extLst>
                    <a:ext uri="{9D8B030D-6E8A-4147-A177-3AD203B41FA5}">
                      <a16:colId xmlns:a16="http://schemas.microsoft.com/office/drawing/2014/main" val="1614269127"/>
                    </a:ext>
                  </a:extLst>
                </a:gridCol>
                <a:gridCol w="1327331">
                  <a:extLst>
                    <a:ext uri="{9D8B030D-6E8A-4147-A177-3AD203B41FA5}">
                      <a16:colId xmlns:a16="http://schemas.microsoft.com/office/drawing/2014/main" val="4023615090"/>
                    </a:ext>
                  </a:extLst>
                </a:gridCol>
              </a:tblGrid>
              <a:tr h="370840">
                <a:tc>
                  <a:txBody>
                    <a:bodyPr/>
                    <a:lstStyle/>
                    <a:p>
                      <a:r>
                        <a:rPr lang="es-ES" dirty="0"/>
                        <a:t>X</a:t>
                      </a:r>
                    </a:p>
                  </a:txBody>
                  <a:tcPr/>
                </a:tc>
                <a:tc>
                  <a:txBody>
                    <a:bodyPr/>
                    <a:lstStyle/>
                    <a:p>
                      <a:r>
                        <a:rPr lang="es-ES" dirty="0"/>
                        <a:t>1</a:t>
                      </a:r>
                    </a:p>
                  </a:txBody>
                  <a:tcPr/>
                </a:tc>
                <a:tc>
                  <a:txBody>
                    <a:bodyPr/>
                    <a:lstStyle/>
                    <a:p>
                      <a:r>
                        <a:rPr lang="es-ES" dirty="0"/>
                        <a:t>2</a:t>
                      </a:r>
                    </a:p>
                  </a:txBody>
                  <a:tcPr/>
                </a:tc>
                <a:tc>
                  <a:txBody>
                    <a:bodyPr/>
                    <a:lstStyle/>
                    <a:p>
                      <a:r>
                        <a:rPr lang="es-ES" dirty="0"/>
                        <a:t>3</a:t>
                      </a:r>
                    </a:p>
                  </a:txBody>
                  <a:tcPr/>
                </a:tc>
                <a:tc>
                  <a:txBody>
                    <a:bodyPr/>
                    <a:lstStyle/>
                    <a:p>
                      <a:r>
                        <a:rPr lang="es-ES" dirty="0"/>
                        <a:t>4</a:t>
                      </a:r>
                    </a:p>
                  </a:txBody>
                  <a:tcPr/>
                </a:tc>
                <a:tc>
                  <a:txBody>
                    <a:bodyPr/>
                    <a:lstStyle/>
                    <a:p>
                      <a:r>
                        <a:rPr lang="es-ES" dirty="0"/>
                        <a:t>5</a:t>
                      </a:r>
                    </a:p>
                  </a:txBody>
                  <a:tcPr/>
                </a:tc>
                <a:tc>
                  <a:txBody>
                    <a:bodyPr/>
                    <a:lstStyle/>
                    <a:p>
                      <a:r>
                        <a:rPr lang="es-ES" dirty="0"/>
                        <a:t>6</a:t>
                      </a:r>
                    </a:p>
                  </a:txBody>
                  <a:tcPr/>
                </a:tc>
                <a:extLst>
                  <a:ext uri="{0D108BD9-81ED-4DB2-BD59-A6C34878D82A}">
                    <a16:rowId xmlns:a16="http://schemas.microsoft.com/office/drawing/2014/main" val="2278260463"/>
                  </a:ext>
                </a:extLst>
              </a:tr>
              <a:tr h="370840">
                <a:tc>
                  <a:txBody>
                    <a:bodyPr/>
                    <a:lstStyle/>
                    <a:p>
                      <a:r>
                        <a:rPr lang="es-ES" dirty="0"/>
                        <a:t>P(X=x)</a:t>
                      </a:r>
                    </a:p>
                  </a:txBody>
                  <a:tcPr/>
                </a:tc>
                <a:tc>
                  <a:txBody>
                    <a:bodyPr/>
                    <a:lstStyle/>
                    <a:p>
                      <a:r>
                        <a:rPr lang="es-ES" dirty="0"/>
                        <a:t>2/9</a:t>
                      </a:r>
                    </a:p>
                  </a:txBody>
                  <a:tcPr/>
                </a:tc>
                <a:tc>
                  <a:txBody>
                    <a:bodyPr/>
                    <a:lstStyle/>
                    <a:p>
                      <a:r>
                        <a:rPr lang="es-ES" dirty="0"/>
                        <a:t>1/9</a:t>
                      </a:r>
                    </a:p>
                  </a:txBody>
                  <a:tcPr/>
                </a:tc>
                <a:tc>
                  <a:txBody>
                    <a:bodyPr/>
                    <a:lstStyle/>
                    <a:p>
                      <a:r>
                        <a:rPr lang="es-ES" dirty="0"/>
                        <a:t>3/9</a:t>
                      </a:r>
                    </a:p>
                  </a:txBody>
                  <a:tcPr/>
                </a:tc>
                <a:tc>
                  <a:txBody>
                    <a:bodyPr/>
                    <a:lstStyle/>
                    <a:p>
                      <a:r>
                        <a:rPr lang="es-ES" dirty="0"/>
                        <a:t>2/9</a:t>
                      </a:r>
                    </a:p>
                  </a:txBody>
                  <a:tcPr/>
                </a:tc>
                <a:tc>
                  <a:txBody>
                    <a:bodyPr/>
                    <a:lstStyle/>
                    <a:p>
                      <a:r>
                        <a:rPr lang="es-ES" dirty="0"/>
                        <a:t>0</a:t>
                      </a:r>
                    </a:p>
                  </a:txBody>
                  <a:tcPr/>
                </a:tc>
                <a:tc>
                  <a:txBody>
                    <a:bodyPr/>
                    <a:lstStyle/>
                    <a:p>
                      <a:r>
                        <a:rPr lang="es-ES" dirty="0"/>
                        <a:t>1/9</a:t>
                      </a:r>
                    </a:p>
                  </a:txBody>
                  <a:tcPr/>
                </a:tc>
                <a:extLst>
                  <a:ext uri="{0D108BD9-81ED-4DB2-BD59-A6C34878D82A}">
                    <a16:rowId xmlns:a16="http://schemas.microsoft.com/office/drawing/2014/main" val="1163355324"/>
                  </a:ext>
                </a:extLst>
              </a:tr>
            </a:tbl>
          </a:graphicData>
        </a:graphic>
      </p:graphicFrame>
    </p:spTree>
    <p:extLst>
      <p:ext uri="{BB962C8B-B14F-4D97-AF65-F5344CB8AC3E}">
        <p14:creationId xmlns:p14="http://schemas.microsoft.com/office/powerpoint/2010/main" val="703500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341842-A819-AB40-8546-3E9F028583F6}"/>
              </a:ext>
            </a:extLst>
          </p:cNvPr>
          <p:cNvSpPr>
            <a:spLocks noGrp="1"/>
          </p:cNvSpPr>
          <p:nvPr>
            <p:ph type="title"/>
          </p:nvPr>
        </p:nvSpPr>
        <p:spPr/>
        <p:txBody>
          <a:bodyPr/>
          <a:lstStyle/>
          <a:p>
            <a:r>
              <a:rPr lang="es-ES" dirty="0"/>
              <a:t>problema</a:t>
            </a:r>
          </a:p>
        </p:txBody>
      </p:sp>
      <p:sp>
        <p:nvSpPr>
          <p:cNvPr id="3" name="Marcador de texto 2">
            <a:extLst>
              <a:ext uri="{FF2B5EF4-FFF2-40B4-BE49-F238E27FC236}">
                <a16:creationId xmlns:a16="http://schemas.microsoft.com/office/drawing/2014/main" id="{5EF751EC-30EA-624E-BA15-BADE85C5AA4E}"/>
              </a:ext>
            </a:extLst>
          </p:cNvPr>
          <p:cNvSpPr>
            <a:spLocks noGrp="1"/>
          </p:cNvSpPr>
          <p:nvPr>
            <p:ph type="body" sz="quarter" idx="32"/>
          </p:nvPr>
        </p:nvSpPr>
        <p:spPr/>
        <p:txBody>
          <a:bodyPr/>
          <a:lstStyle/>
          <a:p>
            <a:endParaRPr lang="es-ES"/>
          </a:p>
        </p:txBody>
      </p:sp>
      <p:sp>
        <p:nvSpPr>
          <p:cNvPr id="4" name="Marcador de contenido 3">
            <a:extLst>
              <a:ext uri="{FF2B5EF4-FFF2-40B4-BE49-F238E27FC236}">
                <a16:creationId xmlns:a16="http://schemas.microsoft.com/office/drawing/2014/main" id="{3E4135B8-405F-094D-A3FA-06351508FF26}"/>
              </a:ext>
            </a:extLst>
          </p:cNvPr>
          <p:cNvSpPr>
            <a:spLocks noGrp="1"/>
          </p:cNvSpPr>
          <p:nvPr>
            <p:ph idx="1"/>
          </p:nvPr>
        </p:nvSpPr>
        <p:spPr/>
        <p:txBody>
          <a:bodyPr/>
          <a:lstStyle/>
          <a:p>
            <a:r>
              <a:rPr lang="es-ES" sz="2800" dirty="0"/>
              <a:t>) Un juego consiste en lanzar dos dados. Si la suma del resultado de ambos dados es mayor o igual a 10, el jugador gana 300 euros. Si la suma es 7, 8 o 9, gana 100 euros y en el resto de casos, el jugador pierde el importe de la apuesta. ¿Cuál debería ser este importe para que la pérdida esperada por día sea de 100 euros?</a:t>
            </a:r>
          </a:p>
        </p:txBody>
      </p:sp>
      <p:sp>
        <p:nvSpPr>
          <p:cNvPr id="5" name="Marcador de número de diapositiva 4">
            <a:extLst>
              <a:ext uri="{FF2B5EF4-FFF2-40B4-BE49-F238E27FC236}">
                <a16:creationId xmlns:a16="http://schemas.microsoft.com/office/drawing/2014/main" id="{FBAFC229-AB35-404E-99CB-B3FF29A1975B}"/>
              </a:ext>
            </a:extLst>
          </p:cNvPr>
          <p:cNvSpPr>
            <a:spLocks noGrp="1"/>
          </p:cNvSpPr>
          <p:nvPr>
            <p:ph type="sldNum" sz="quarter" idx="33"/>
          </p:nvPr>
        </p:nvSpPr>
        <p:spPr/>
        <p:txBody>
          <a:bodyPr/>
          <a:lstStyle/>
          <a:p>
            <a:pPr rtl="0"/>
            <a:fld id="{19B51A1E-902D-48AF-9020-955120F399B6}" type="slidenum">
              <a:rPr lang="es-ES" noProof="0" smtClean="0"/>
              <a:pPr rtl="0"/>
              <a:t>31</a:t>
            </a:fld>
            <a:endParaRPr lang="es-ES" noProof="0"/>
          </a:p>
        </p:txBody>
      </p:sp>
    </p:spTree>
    <p:extLst>
      <p:ext uri="{BB962C8B-B14F-4D97-AF65-F5344CB8AC3E}">
        <p14:creationId xmlns:p14="http://schemas.microsoft.com/office/powerpoint/2010/main" val="2833483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ítulo 19">
            <a:extLst>
              <a:ext uri="{FF2B5EF4-FFF2-40B4-BE49-F238E27FC236}">
                <a16:creationId xmlns:a16="http://schemas.microsoft.com/office/drawing/2014/main" id="{F11A6B65-5A20-4F4D-ACBB-ED50132D4571}"/>
              </a:ext>
            </a:extLst>
          </p:cNvPr>
          <p:cNvSpPr>
            <a:spLocks noGrp="1"/>
          </p:cNvSpPr>
          <p:nvPr>
            <p:ph type="ctrTitle"/>
          </p:nvPr>
        </p:nvSpPr>
        <p:spPr/>
        <p:txBody>
          <a:bodyPr rtlCol="0"/>
          <a:lstStyle/>
          <a:p>
            <a:pPr rtl="0"/>
            <a:r>
              <a:rPr lang="es-ES" dirty="0"/>
              <a:t>¡GRACIAS!</a:t>
            </a:r>
          </a:p>
        </p:txBody>
      </p:sp>
      <p:sp>
        <p:nvSpPr>
          <p:cNvPr id="22" name="Cuadro de texto 21">
            <a:extLst>
              <a:ext uri="{FF2B5EF4-FFF2-40B4-BE49-F238E27FC236}">
                <a16:creationId xmlns:a16="http://schemas.microsoft.com/office/drawing/2014/main" id="{19352CF6-0F22-45A8-B28B-37FAFCE5C5D6}"/>
              </a:ext>
            </a:extLst>
          </p:cNvPr>
          <p:cNvSpPr txBox="1"/>
          <p:nvPr/>
        </p:nvSpPr>
        <p:spPr>
          <a:xfrm>
            <a:off x="10251642" y="182562"/>
            <a:ext cx="1662546" cy="404658"/>
          </a:xfrm>
          <a:prstGeom prst="rect">
            <a:avLst/>
          </a:prstGeom>
          <a:noFill/>
        </p:spPr>
        <p:txBody>
          <a:bodyPr wrap="square" lIns="0" tIns="36000" rIns="0" bIns="0" rtlCol="0">
            <a:spAutoFit/>
          </a:bodyPr>
          <a:lstStyle/>
          <a:p>
            <a:pPr algn="r" rtl="0">
              <a:lnSpc>
                <a:spcPts val="1400"/>
              </a:lnSpc>
            </a:pPr>
            <a:r>
              <a:rPr lang="es-ES" sz="1600" b="1" spc="-100" dirty="0">
                <a:solidFill>
                  <a:schemeClr val="tx1">
                    <a:lumMod val="50000"/>
                    <a:lumOff val="50000"/>
                  </a:schemeClr>
                </a:solidFill>
                <a:latin typeface="Corbel" panose="020B0503020204020204" pitchFamily="34" charset="0"/>
              </a:rPr>
              <a:t>ESTADÍSTICA</a:t>
            </a:r>
          </a:p>
          <a:p>
            <a:pPr algn="r" rtl="0">
              <a:lnSpc>
                <a:spcPts val="1400"/>
              </a:lnSpc>
            </a:pPr>
            <a:r>
              <a:rPr lang="es-ES" sz="1600" b="1" spc="-100" dirty="0">
                <a:solidFill>
                  <a:schemeClr val="accent1"/>
                </a:solidFill>
                <a:latin typeface="Corbel" panose="020B0503020204020204" pitchFamily="34" charset="0"/>
              </a:rPr>
              <a:t> </a:t>
            </a:r>
            <a:r>
              <a:rPr lang="es-ES" sz="1600" b="1" spc="-100" dirty="0">
                <a:latin typeface="Corbel" panose="020B0503020204020204" pitchFamily="34" charset="0"/>
              </a:rPr>
              <a:t>UPV</a:t>
            </a:r>
            <a:endParaRPr lang="es-ES" sz="1600" b="1" spc="-100" dirty="0">
              <a:solidFill>
                <a:schemeClr val="tx1"/>
              </a:solidFill>
              <a:latin typeface="Corbel" panose="020B0503020204020204" pitchFamily="34" charset="0"/>
            </a:endParaRPr>
          </a:p>
        </p:txBody>
      </p:sp>
      <p:pic>
        <p:nvPicPr>
          <p:cNvPr id="15" name="Picture 2" descr="Resultado de imagen de upv logo">
            <a:extLst>
              <a:ext uri="{FF2B5EF4-FFF2-40B4-BE49-F238E27FC236}">
                <a16:creationId xmlns:a16="http://schemas.microsoft.com/office/drawing/2014/main" id="{E5E5C1AD-5B52-4207-9DB6-FC34C399554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416381" y="5286880"/>
            <a:ext cx="3670521" cy="12975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A6EEE838-29D3-456B-BA26-A2DE064444C0}"/>
              </a:ext>
            </a:extLst>
          </p:cNvPr>
          <p:cNvPicPr>
            <a:picLocks noChangeAspect="1"/>
          </p:cNvPicPr>
          <p:nvPr/>
        </p:nvPicPr>
        <p:blipFill>
          <a:blip r:embed="rId5"/>
          <a:stretch>
            <a:fillRect/>
          </a:stretch>
        </p:blipFill>
        <p:spPr>
          <a:xfrm>
            <a:off x="5783050" y="5361340"/>
            <a:ext cx="2828998" cy="1148665"/>
          </a:xfrm>
          <a:prstGeom prst="rect">
            <a:avLst/>
          </a:prstGeom>
        </p:spPr>
      </p:pic>
      <p:sp>
        <p:nvSpPr>
          <p:cNvPr id="3" name="Text Placeholder 2">
            <a:extLst>
              <a:ext uri="{FF2B5EF4-FFF2-40B4-BE49-F238E27FC236}">
                <a16:creationId xmlns:a16="http://schemas.microsoft.com/office/drawing/2014/main" id="{2783EE5C-7178-4F30-96DF-A76AB8EFC30A}"/>
              </a:ext>
            </a:extLst>
          </p:cNvPr>
          <p:cNvSpPr>
            <a:spLocks noGrp="1"/>
          </p:cNvSpPr>
          <p:nvPr>
            <p:ph type="body" sz="quarter" idx="17"/>
          </p:nvPr>
        </p:nvSpPr>
        <p:spPr/>
        <p:txBody>
          <a:bodyPr/>
          <a:lstStyle/>
          <a:p>
            <a:endParaRPr lang="es-ES" dirty="0"/>
          </a:p>
        </p:txBody>
      </p:sp>
      <p:sp>
        <p:nvSpPr>
          <p:cNvPr id="7" name="Text Placeholder 6">
            <a:extLst>
              <a:ext uri="{FF2B5EF4-FFF2-40B4-BE49-F238E27FC236}">
                <a16:creationId xmlns:a16="http://schemas.microsoft.com/office/drawing/2014/main" id="{65ECE6F6-A57D-4871-B248-207AFE1FE31D}"/>
              </a:ext>
            </a:extLst>
          </p:cNvPr>
          <p:cNvSpPr>
            <a:spLocks noGrp="1"/>
          </p:cNvSpPr>
          <p:nvPr>
            <p:ph type="body" sz="quarter" idx="15"/>
          </p:nvPr>
        </p:nvSpPr>
        <p:spPr/>
        <p:txBody>
          <a:bodyPr/>
          <a:lstStyle/>
          <a:p>
            <a:endParaRPr lang="es-ES"/>
          </a:p>
        </p:txBody>
      </p:sp>
    </p:spTree>
    <p:extLst>
      <p:ext uri="{BB962C8B-B14F-4D97-AF65-F5344CB8AC3E}">
        <p14:creationId xmlns:p14="http://schemas.microsoft.com/office/powerpoint/2010/main" val="4153678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Distribución de probabilidad</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6212641" cy="4255770"/>
          </a:xfrm>
        </p:spPr>
        <p:txBody>
          <a:bodyPr/>
          <a:lstStyle/>
          <a:p>
            <a:pPr lvl="1"/>
            <a:r>
              <a:rPr lang="es-ES" sz="2800" dirty="0">
                <a:sym typeface="Wingdings" pitchFamily="2" charset="2"/>
              </a:rPr>
              <a:t>Si tenemos una población con una variable aleatoria X, podemos interpretar la probabilidad en un intervalo como la proporción de individuos en esa población en los que podemos observar los valores en dicho intervalo.</a:t>
            </a:r>
          </a:p>
          <a:p>
            <a:pPr lvl="1"/>
            <a:endParaRPr lang="es-ES" sz="28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4</a:t>
            </a:fld>
            <a:endParaRPr lang="es-ES" noProof="1"/>
          </a:p>
        </p:txBody>
      </p:sp>
      <p:pic>
        <p:nvPicPr>
          <p:cNvPr id="1030" name="Picture 6" descr="/var/folders/6t/2mz5p7fj3m38n_t_lmp74hqr0000gn/T/com.microsoft.Powerpoint/WebArchiveCopyPasteTempFiles/plot.png?width=400&amp;height=400&amp;randomizer=2027353075">
            <a:extLst>
              <a:ext uri="{FF2B5EF4-FFF2-40B4-BE49-F238E27FC236}">
                <a16:creationId xmlns:a16="http://schemas.microsoft.com/office/drawing/2014/main" id="{71F91A84-2C5C-BF4E-B866-41042F82B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0" y="1111250"/>
            <a:ext cx="5080000" cy="5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59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a:xfrm>
            <a:off x="286990" y="3825380"/>
            <a:ext cx="6798250" cy="2195386"/>
          </a:xfrm>
        </p:spPr>
        <p:txBody>
          <a:bodyPr rtlCol="0"/>
          <a:lstStyle/>
          <a:p>
            <a:pPr rtl="0"/>
            <a:r>
              <a:rPr lang="es-ES" dirty="0"/>
              <a:t>Distribuciones de probabilidad discretas</a:t>
            </a:r>
          </a:p>
        </p:txBody>
      </p:sp>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7326418" y="4043494"/>
            <a:ext cx="2456210" cy="1799083"/>
          </a:xfrm>
        </p:spPr>
        <p:txBody>
          <a:bodyPr rtlCol="0"/>
          <a:lstStyle/>
          <a:p>
            <a:pPr rtl="0"/>
            <a:r>
              <a:rPr lang="es-MX" dirty="0"/>
              <a:t>Conceptos generales</a:t>
            </a:r>
            <a:endParaRPr lang="es-ES" dirty="0"/>
          </a:p>
        </p:txBody>
      </p:sp>
      <p:sp>
        <p:nvSpPr>
          <p:cNvPr id="5" name="Marcador de número de diapositiva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fld id="{19B51A1E-902D-48AF-9020-955120F399B6}" type="slidenum">
              <a:rPr lang="es-ES" smtClean="0"/>
              <a:pPr rtl="0"/>
              <a:t>5</a:t>
            </a:fld>
            <a:endParaRPr lang="es-ES"/>
          </a:p>
        </p:txBody>
      </p:sp>
    </p:spTree>
    <p:extLst>
      <p:ext uri="{BB962C8B-B14F-4D97-AF65-F5344CB8AC3E}">
        <p14:creationId xmlns:p14="http://schemas.microsoft.com/office/powerpoint/2010/main" val="3999898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Distribución de probabilidad discretas</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1999" y="1935480"/>
            <a:ext cx="9197918" cy="4255770"/>
          </a:xfrm>
        </p:spPr>
        <p:txBody>
          <a:bodyPr/>
          <a:lstStyle/>
          <a:p>
            <a:pPr lvl="1"/>
            <a:r>
              <a:rPr lang="es-ES" sz="2400" dirty="0"/>
              <a:t>Una variable aleatoria discreta únicamente está definida para números naturales</a:t>
            </a:r>
          </a:p>
          <a:p>
            <a:pPr lvl="2"/>
            <a:r>
              <a:rPr lang="es-ES" sz="2200" dirty="0" err="1">
                <a:sym typeface="Wingdings" pitchFamily="2" charset="2"/>
              </a:rPr>
              <a:t>E.g</a:t>
            </a:r>
            <a:r>
              <a:rPr lang="es-ES" sz="2200" dirty="0">
                <a:sym typeface="Wingdings" pitchFamily="2" charset="2"/>
              </a:rPr>
              <a:t>., en un intervalo acotado  Lanzamiento de un dado</a:t>
            </a:r>
          </a:p>
          <a:p>
            <a:pPr lvl="2"/>
            <a:r>
              <a:rPr lang="es-ES" sz="2200" dirty="0" err="1">
                <a:sym typeface="Wingdings" pitchFamily="2" charset="2"/>
              </a:rPr>
              <a:t>E.g</a:t>
            </a:r>
            <a:r>
              <a:rPr lang="es-ES" sz="2200" dirty="0">
                <a:sym typeface="Wingdings" pitchFamily="2" charset="2"/>
              </a:rPr>
              <a:t>., acotadas inferior o superiormente  Número de bugs en un programa informático</a:t>
            </a:r>
          </a:p>
          <a:p>
            <a:pPr lvl="2"/>
            <a:r>
              <a:rPr lang="es-ES" sz="2200" dirty="0" err="1">
                <a:sym typeface="Wingdings" pitchFamily="2" charset="2"/>
              </a:rPr>
              <a:t>E.g</a:t>
            </a:r>
            <a:r>
              <a:rPr lang="es-ES" sz="2200" dirty="0">
                <a:sym typeface="Wingdings" pitchFamily="2" charset="2"/>
              </a:rPr>
              <a:t>., sin acotar  Número favorito de las personas</a:t>
            </a:r>
          </a:p>
          <a:p>
            <a:pPr marL="542925" lvl="2" indent="0">
              <a:buNone/>
            </a:pPr>
            <a:endParaRPr lang="es-ES" sz="2200" dirty="0">
              <a:sym typeface="Wingdings" pitchFamily="2" charset="2"/>
            </a:endParaRPr>
          </a:p>
          <a:p>
            <a:pPr lvl="1"/>
            <a:r>
              <a:rPr lang="es-ES" sz="2400" dirty="0">
                <a:sym typeface="Wingdings" pitchFamily="2" charset="2"/>
              </a:rPr>
              <a:t>Cualquier función aplicada sobre una variable discreta únicamente estará definida en el dominio de esa variable. Es decir, será discontinua. Por ejemplo, si f tiene como dominio enteros entre 0 y 10, f(8.9) no estará definido</a:t>
            </a:r>
          </a:p>
          <a:p>
            <a:pPr lvl="2"/>
            <a:endParaRPr lang="es-ES" sz="2200" dirty="0">
              <a:sym typeface="Wingdings" pitchFamily="2" charset="2"/>
            </a:endParaRPr>
          </a:p>
          <a:p>
            <a:pPr lvl="2"/>
            <a:endParaRPr lang="es-ES" sz="2600" dirty="0">
              <a:sym typeface="Wingdings" pitchFamily="2" charset="2"/>
            </a:endParaRPr>
          </a:p>
          <a:p>
            <a:pPr lvl="2"/>
            <a:endParaRPr lang="es-ES" sz="26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6</a:t>
            </a:fld>
            <a:endParaRPr lang="es-ES" noProof="1"/>
          </a:p>
        </p:txBody>
      </p:sp>
    </p:spTree>
    <p:extLst>
      <p:ext uri="{BB962C8B-B14F-4D97-AF65-F5344CB8AC3E}">
        <p14:creationId xmlns:p14="http://schemas.microsoft.com/office/powerpoint/2010/main" val="1812206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Función de probabilidad P(X)</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2000" y="1935480"/>
            <a:ext cx="5884914" cy="4255770"/>
          </a:xfrm>
        </p:spPr>
        <p:txBody>
          <a:bodyPr/>
          <a:lstStyle/>
          <a:p>
            <a:pPr lvl="1"/>
            <a:r>
              <a:rPr lang="es-ES" sz="2400" dirty="0">
                <a:sym typeface="Wingdings" pitchFamily="2" charset="2"/>
              </a:rPr>
              <a:t>Es la función que caracteriza a las distribuciones de probabilidad discretas, denotada como P(X) o P(X=x</a:t>
            </a:r>
            <a:r>
              <a:rPr lang="es-ES" sz="2400" baseline="-25000" dirty="0">
                <a:sym typeface="Wingdings" pitchFamily="2" charset="2"/>
              </a:rPr>
              <a:t>i</a:t>
            </a:r>
            <a:r>
              <a:rPr lang="es-ES" sz="2400" dirty="0">
                <a:sym typeface="Wingdings" pitchFamily="2" charset="2"/>
              </a:rPr>
              <a:t>) y también conocida como función de masa</a:t>
            </a:r>
          </a:p>
          <a:p>
            <a:pPr lvl="1"/>
            <a:r>
              <a:rPr lang="es-ES" sz="2400" dirty="0">
                <a:sym typeface="Wingdings" pitchFamily="2" charset="2"/>
              </a:rPr>
              <a:t>Determina la probabilidad de que la variable aleatoria tome un valor concreto de su dominio</a:t>
            </a:r>
          </a:p>
          <a:p>
            <a:pPr lvl="1"/>
            <a:r>
              <a:rPr lang="es-ES" sz="2400" dirty="0">
                <a:sym typeface="Wingdings" pitchFamily="2" charset="2"/>
              </a:rPr>
              <a:t>Es una función discontinua y definida en cada uno de los puntos del dominio de la variable</a:t>
            </a:r>
          </a:p>
          <a:p>
            <a:pPr lvl="1"/>
            <a:r>
              <a:rPr lang="es-ES" sz="2400" dirty="0">
                <a:sym typeface="Wingdings" pitchFamily="2" charset="2"/>
              </a:rPr>
              <a:t>A los puntos de esta función se les denomina también puntos de masa</a:t>
            </a:r>
          </a:p>
          <a:p>
            <a:pPr lvl="1"/>
            <a:endParaRPr lang="es-ES" sz="28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7</a:t>
            </a:fld>
            <a:endParaRPr lang="es-ES" noProof="1"/>
          </a:p>
        </p:txBody>
      </p:sp>
      <p:pic>
        <p:nvPicPr>
          <p:cNvPr id="1034" name="Picture 10" descr="/var/folders/6t/2mz5p7fj3m38n_t_lmp74hqr0000gn/T/com.microsoft.Powerpoint/WebArchiveCopyPasteTempFiles/plot.png?width=642&amp;height=457&amp;randomizer=1420918933">
            <a:extLst>
              <a:ext uri="{FF2B5EF4-FFF2-40B4-BE49-F238E27FC236}">
                <a16:creationId xmlns:a16="http://schemas.microsoft.com/office/drawing/2014/main" id="{88BB9FCD-4E59-D247-823F-D0332AD9E2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6913" y="1737360"/>
            <a:ext cx="5875087" cy="4182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938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Función de probabilidad (PMF)</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2000" y="1935480"/>
            <a:ext cx="5884914" cy="4255770"/>
          </a:xfrm>
        </p:spPr>
        <p:txBody>
          <a:bodyPr/>
          <a:lstStyle/>
          <a:p>
            <a:pPr lvl="1"/>
            <a:r>
              <a:rPr lang="es-ES" sz="2400" dirty="0">
                <a:sym typeface="Wingdings" pitchFamily="2" charset="2"/>
              </a:rPr>
              <a:t>Es la función que caracteriza a las distribuciones de probabilidad discretas, denotada como P(X) o P(X=x</a:t>
            </a:r>
            <a:r>
              <a:rPr lang="es-ES" sz="2400" baseline="-25000" dirty="0">
                <a:sym typeface="Wingdings" pitchFamily="2" charset="2"/>
              </a:rPr>
              <a:t>i</a:t>
            </a:r>
            <a:r>
              <a:rPr lang="es-ES" sz="2400" dirty="0">
                <a:sym typeface="Wingdings" pitchFamily="2" charset="2"/>
              </a:rPr>
              <a:t>) y también conocida como función de masa</a:t>
            </a:r>
          </a:p>
          <a:p>
            <a:pPr lvl="1"/>
            <a:r>
              <a:rPr lang="es-ES" sz="2400" dirty="0">
                <a:sym typeface="Wingdings" pitchFamily="2" charset="2"/>
              </a:rPr>
              <a:t>Determina la probabilidad de que la variable aleatoria tome un valor concreto de su dominio</a:t>
            </a:r>
          </a:p>
          <a:p>
            <a:pPr lvl="1"/>
            <a:r>
              <a:rPr lang="es-ES" sz="2400" dirty="0">
                <a:sym typeface="Wingdings" pitchFamily="2" charset="2"/>
              </a:rPr>
              <a:t>Es una función discontinua y definida en cada uno de los puntos del dominio de la variable</a:t>
            </a:r>
          </a:p>
          <a:p>
            <a:pPr lvl="1"/>
            <a:r>
              <a:rPr lang="es-ES" sz="2400" dirty="0">
                <a:sym typeface="Wingdings" pitchFamily="2" charset="2"/>
              </a:rPr>
              <a:t>A los puntos de esta función se les denomina también puntos de masa</a:t>
            </a:r>
          </a:p>
          <a:p>
            <a:pPr lvl="1"/>
            <a:endParaRPr lang="es-ES" sz="2800" dirty="0">
              <a:sym typeface="Wingdings" pitchFamily="2" charset="2"/>
            </a:endParaRPr>
          </a:p>
        </p:txBody>
      </p:sp>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8</a:t>
            </a:fld>
            <a:endParaRPr lang="es-ES" noProof="1"/>
          </a:p>
        </p:txBody>
      </p:sp>
      <p:pic>
        <p:nvPicPr>
          <p:cNvPr id="4098" name="Picture 2" descr="/var/folders/6t/2mz5p7fj3m38n_t_lmp74hqr0000gn/T/com.microsoft.Powerpoint/WebArchiveCopyPasteTempFiles/plot.png?width=642&amp;height=457&amp;randomizer=-595067693">
            <a:extLst>
              <a:ext uri="{FF2B5EF4-FFF2-40B4-BE49-F238E27FC236}">
                <a16:creationId xmlns:a16="http://schemas.microsoft.com/office/drawing/2014/main" id="{20A1F573-51AB-0947-99C4-DBEA8ABE1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020" y="1815934"/>
            <a:ext cx="5935980" cy="4225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064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noProof="1"/>
              <a:t>Algunas propiedades de la función de probabilidad</a:t>
            </a:r>
          </a:p>
        </p:txBody>
      </p:sp>
      <p:sp>
        <p:nvSpPr>
          <p:cNvPr id="3" name="Marcador de texto 2">
            <a:extLst>
              <a:ext uri="{FF2B5EF4-FFF2-40B4-BE49-F238E27FC236}">
                <a16:creationId xmlns:a16="http://schemas.microsoft.com/office/drawing/2014/main" id="{DE9D0F75-42B5-4960-8C3A-291285872DAF}"/>
              </a:ext>
            </a:extLst>
          </p:cNvPr>
          <p:cNvSpPr>
            <a:spLocks noGrp="1"/>
          </p:cNvSpPr>
          <p:nvPr>
            <p:ph type="body" sz="quarter" idx="32"/>
          </p:nvPr>
        </p:nvSpPr>
        <p:spPr/>
        <p:txBody>
          <a:bodyPr rtlCol="0"/>
          <a:lstStyle/>
          <a:p>
            <a:pPr rtl="0"/>
            <a:endParaRPr lang="es-ES" noProof="1"/>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14750D5-10E1-439F-80ED-D90028C60C06}"/>
                  </a:ext>
                </a:extLst>
              </p:cNvPr>
              <p:cNvSpPr>
                <a:spLocks noGrp="1"/>
              </p:cNvSpPr>
              <p:nvPr>
                <p:ph idx="1"/>
              </p:nvPr>
            </p:nvSpPr>
            <p:spPr>
              <a:xfrm>
                <a:off x="432000" y="1935480"/>
                <a:ext cx="5884914" cy="4255770"/>
              </a:xfrm>
            </p:spPr>
            <p:txBody>
              <a:bodyPr/>
              <a:lstStyle/>
              <a:p>
                <a:pPr lvl="1"/>
                <a14:m>
                  <m:oMath xmlns:m="http://schemas.openxmlformats.org/officeDocument/2006/math">
                    <m:nary>
                      <m:naryPr>
                        <m:chr m:val="∑"/>
                        <m:subHide m:val="on"/>
                        <m:supHide m:val="on"/>
                        <m:ctrlPr>
                          <a:rPr lang="es-ES" sz="2800" i="1" smtClean="0">
                            <a:latin typeface="Cambria Math" panose="02040503050406030204" pitchFamily="18" charset="0"/>
                            <a:sym typeface="Wingdings" pitchFamily="2" charset="2"/>
                          </a:rPr>
                        </m:ctrlPr>
                      </m:naryPr>
                      <m:sub/>
                      <m:sup/>
                      <m:e>
                        <m:sSub>
                          <m:sSubPr>
                            <m:ctrlPr>
                              <a:rPr lang="es-ES" sz="2800" i="1" smtClean="0">
                                <a:latin typeface="Cambria Math" panose="02040503050406030204" pitchFamily="18" charset="0"/>
                                <a:sym typeface="Wingdings" pitchFamily="2" charset="2"/>
                              </a:rPr>
                            </m:ctrlPr>
                          </m:sSubPr>
                          <m:e>
                            <m:r>
                              <a:rPr lang="es-ES" sz="2800" b="0" i="1" smtClean="0">
                                <a:latin typeface="Cambria Math" panose="02040503050406030204" pitchFamily="18" charset="0"/>
                                <a:sym typeface="Wingdings" pitchFamily="2" charset="2"/>
                              </a:rPr>
                              <m:t>𝑃</m:t>
                            </m:r>
                            <m:r>
                              <a:rPr lang="es-ES" sz="2800" b="0" i="1" smtClean="0">
                                <a:latin typeface="Cambria Math" panose="02040503050406030204" pitchFamily="18" charset="0"/>
                                <a:sym typeface="Wingdings" pitchFamily="2" charset="2"/>
                              </a:rPr>
                              <m:t>(</m:t>
                            </m:r>
                            <m:r>
                              <a:rPr lang="es-ES" sz="2800" b="0" i="1" smtClean="0">
                                <a:latin typeface="Cambria Math" panose="02040503050406030204" pitchFamily="18" charset="0"/>
                                <a:sym typeface="Wingdings" pitchFamily="2" charset="2"/>
                              </a:rPr>
                              <m:t>𝑋</m:t>
                            </m:r>
                            <m:r>
                              <a:rPr lang="es-ES" sz="2800" b="0" i="1" smtClean="0">
                                <a:latin typeface="Cambria Math" panose="02040503050406030204" pitchFamily="18" charset="0"/>
                                <a:sym typeface="Wingdings" pitchFamily="2" charset="2"/>
                              </a:rPr>
                              <m:t>=</m:t>
                            </m:r>
                            <m:r>
                              <a:rPr lang="es-ES" sz="2800" b="0" i="1" smtClean="0">
                                <a:latin typeface="Cambria Math" panose="02040503050406030204" pitchFamily="18" charset="0"/>
                                <a:sym typeface="Wingdings" pitchFamily="2" charset="2"/>
                              </a:rPr>
                              <m:t>𝑥</m:t>
                            </m:r>
                          </m:e>
                          <m:sub>
                            <m:r>
                              <a:rPr lang="es-ES" sz="2800" b="0" i="1" smtClean="0">
                                <a:latin typeface="Cambria Math" panose="02040503050406030204" pitchFamily="18" charset="0"/>
                                <a:sym typeface="Wingdings" pitchFamily="2" charset="2"/>
                              </a:rPr>
                              <m:t>𝑖</m:t>
                            </m:r>
                          </m:sub>
                        </m:sSub>
                        <m:r>
                          <a:rPr lang="es-ES" sz="2800" b="0" i="1" smtClean="0">
                            <a:latin typeface="Cambria Math" panose="02040503050406030204" pitchFamily="18" charset="0"/>
                            <a:sym typeface="Wingdings" pitchFamily="2" charset="2"/>
                          </a:rPr>
                          <m:t>)=1</m:t>
                        </m:r>
                      </m:e>
                    </m:nary>
                  </m:oMath>
                </a14:m>
                <a:endParaRPr lang="es-ES" sz="2800" dirty="0">
                  <a:sym typeface="Wingdings" pitchFamily="2" charset="2"/>
                </a:endParaRPr>
              </a:p>
              <a:p>
                <a:pPr lvl="1"/>
                <a:endParaRPr lang="es-ES" sz="2800" dirty="0">
                  <a:sym typeface="Wingdings" pitchFamily="2" charset="2"/>
                </a:endParaRPr>
              </a:p>
              <a:p>
                <a:pPr marL="266700" lvl="1" indent="0">
                  <a:buNone/>
                </a:pPr>
                <a:endParaRPr lang="es-ES" sz="2800" dirty="0">
                  <a:sym typeface="Wingdings" pitchFamily="2" charset="2"/>
                </a:endParaRPr>
              </a:p>
              <a:p>
                <a:pPr lvl="1"/>
                <a14:m>
                  <m:oMath xmlns:m="http://schemas.openxmlformats.org/officeDocument/2006/math">
                    <m:r>
                      <a:rPr lang="es-ES" sz="2800" b="0" i="1" smtClean="0">
                        <a:latin typeface="Cambria Math" panose="02040503050406030204" pitchFamily="18" charset="0"/>
                        <a:sym typeface="Wingdings" pitchFamily="2" charset="2"/>
                      </a:rPr>
                      <m:t>0≤</m:t>
                    </m:r>
                    <m:r>
                      <a:rPr lang="es-ES" sz="2800" b="0" i="1" smtClean="0">
                        <a:latin typeface="Cambria Math" panose="02040503050406030204" pitchFamily="18" charset="0"/>
                        <a:sym typeface="Wingdings" pitchFamily="2" charset="2"/>
                      </a:rPr>
                      <m:t>𝑃</m:t>
                    </m:r>
                    <m:d>
                      <m:dPr>
                        <m:ctrlPr>
                          <a:rPr lang="es-ES" sz="2800" b="0" i="1" smtClean="0">
                            <a:latin typeface="Cambria Math" panose="02040503050406030204" pitchFamily="18" charset="0"/>
                            <a:sym typeface="Wingdings" pitchFamily="2" charset="2"/>
                          </a:rPr>
                        </m:ctrlPr>
                      </m:dPr>
                      <m:e>
                        <m:r>
                          <a:rPr lang="es-ES" sz="2800" b="0" i="1" smtClean="0">
                            <a:latin typeface="Cambria Math" panose="02040503050406030204" pitchFamily="18" charset="0"/>
                            <a:sym typeface="Wingdings" pitchFamily="2" charset="2"/>
                          </a:rPr>
                          <m:t>𝑋</m:t>
                        </m:r>
                        <m:r>
                          <a:rPr lang="es-ES" sz="2800" b="0" i="1" smtClean="0">
                            <a:latin typeface="Cambria Math" panose="02040503050406030204" pitchFamily="18" charset="0"/>
                            <a:sym typeface="Wingdings" pitchFamily="2" charset="2"/>
                          </a:rPr>
                          <m:t>=</m:t>
                        </m:r>
                        <m:sSub>
                          <m:sSubPr>
                            <m:ctrlPr>
                              <a:rPr lang="es-ES" sz="2800" b="0" i="1" smtClean="0">
                                <a:latin typeface="Cambria Math" panose="02040503050406030204" pitchFamily="18" charset="0"/>
                                <a:sym typeface="Wingdings" pitchFamily="2" charset="2"/>
                              </a:rPr>
                            </m:ctrlPr>
                          </m:sSubPr>
                          <m:e>
                            <m:r>
                              <a:rPr lang="es-ES" sz="2800" b="0" i="1" smtClean="0">
                                <a:latin typeface="Cambria Math" panose="02040503050406030204" pitchFamily="18" charset="0"/>
                                <a:sym typeface="Wingdings" pitchFamily="2" charset="2"/>
                              </a:rPr>
                              <m:t>𝑥</m:t>
                            </m:r>
                          </m:e>
                          <m:sub>
                            <m:r>
                              <a:rPr lang="es-ES" sz="2800" b="0" i="1" smtClean="0">
                                <a:latin typeface="Cambria Math" panose="02040503050406030204" pitchFamily="18" charset="0"/>
                                <a:sym typeface="Wingdings" pitchFamily="2" charset="2"/>
                              </a:rPr>
                              <m:t>𝑖</m:t>
                            </m:r>
                          </m:sub>
                        </m:sSub>
                      </m:e>
                    </m:d>
                    <m:r>
                      <a:rPr lang="es-ES" sz="2800" b="0" i="1" smtClean="0">
                        <a:latin typeface="Cambria Math" panose="02040503050406030204" pitchFamily="18" charset="0"/>
                        <a:sym typeface="Wingdings" pitchFamily="2" charset="2"/>
                      </a:rPr>
                      <m:t>≤1</m:t>
                    </m:r>
                  </m:oMath>
                </a14:m>
                <a:endParaRPr lang="es-ES" sz="2800" dirty="0">
                  <a:sym typeface="Wingdings" pitchFamily="2" charset="2"/>
                </a:endParaRPr>
              </a:p>
              <a:p>
                <a:pPr lvl="1"/>
                <a:endParaRPr lang="es-ES" sz="2800" dirty="0">
                  <a:sym typeface="Wingdings" pitchFamily="2" charset="2"/>
                </a:endParaRPr>
              </a:p>
              <a:p>
                <a:pPr lvl="1"/>
                <a:r>
                  <a:rPr lang="es-ES" sz="2800" dirty="0">
                    <a:sym typeface="Wingdings" pitchFamily="2" charset="2"/>
                  </a:rPr>
                  <a:t>Si B es un subconjunto del dominio de X, la probabilidad de dicho conjunto puede calcularse como:</a:t>
                </a:r>
                <a:br>
                  <a:rPr lang="es-ES" sz="2800" dirty="0">
                    <a:sym typeface="Wingdings" pitchFamily="2" charset="2"/>
                  </a:rPr>
                </a:br>
                <a:br>
                  <a:rPr lang="es-ES" sz="2800" dirty="0">
                    <a:sym typeface="Wingdings" pitchFamily="2" charset="2"/>
                  </a:rPr>
                </a:br>
                <a14:m>
                  <m:oMath xmlns:m="http://schemas.openxmlformats.org/officeDocument/2006/math">
                    <m:nary>
                      <m:naryPr>
                        <m:chr m:val="∑"/>
                        <m:supHide m:val="on"/>
                        <m:ctrlPr>
                          <a:rPr lang="es-ES" sz="2800" i="1" smtClean="0">
                            <a:latin typeface="Cambria Math" panose="02040503050406030204" pitchFamily="18" charset="0"/>
                            <a:sym typeface="Wingdings" pitchFamily="2" charset="2"/>
                          </a:rPr>
                        </m:ctrlPr>
                      </m:naryPr>
                      <m:sub>
                        <m:sSub>
                          <m:sSubPr>
                            <m:ctrlPr>
                              <a:rPr lang="es-ES" sz="2800" i="1" smtClean="0">
                                <a:latin typeface="Cambria Math" panose="02040503050406030204" pitchFamily="18" charset="0"/>
                                <a:sym typeface="Wingdings" pitchFamily="2" charset="2"/>
                              </a:rPr>
                            </m:ctrlPr>
                          </m:sSubPr>
                          <m:e>
                            <m:r>
                              <a:rPr lang="es-ES" sz="2800" b="0" i="1" smtClean="0">
                                <a:latin typeface="Cambria Math" panose="02040503050406030204" pitchFamily="18" charset="0"/>
                                <a:sym typeface="Wingdings" pitchFamily="2" charset="2"/>
                              </a:rPr>
                              <m:t>𝑥</m:t>
                            </m:r>
                          </m:e>
                          <m:sub>
                            <m:r>
                              <a:rPr lang="es-ES" sz="2800" b="0" i="1" smtClean="0">
                                <a:latin typeface="Cambria Math" panose="02040503050406030204" pitchFamily="18" charset="0"/>
                                <a:sym typeface="Wingdings" pitchFamily="2" charset="2"/>
                              </a:rPr>
                              <m:t>𝑗</m:t>
                            </m:r>
                          </m:sub>
                        </m:sSub>
                        <m:r>
                          <m:rPr>
                            <m:brk m:alnAt="7"/>
                          </m:rPr>
                          <a:rPr lang="es-ES" sz="2800" i="1" smtClean="0">
                            <a:latin typeface="Cambria Math" panose="02040503050406030204" pitchFamily="18" charset="0"/>
                            <a:ea typeface="Cambria Math" panose="02040503050406030204" pitchFamily="18" charset="0"/>
                            <a:sym typeface="Wingdings" pitchFamily="2" charset="2"/>
                          </a:rPr>
                          <m:t>∈</m:t>
                        </m:r>
                        <m:r>
                          <a:rPr lang="es-ES" sz="2800" b="0" i="1" smtClean="0">
                            <a:latin typeface="Cambria Math" panose="02040503050406030204" pitchFamily="18" charset="0"/>
                            <a:ea typeface="Cambria Math" panose="02040503050406030204" pitchFamily="18" charset="0"/>
                            <a:sym typeface="Wingdings" pitchFamily="2" charset="2"/>
                          </a:rPr>
                          <m:t>𝐵</m:t>
                        </m:r>
                      </m:sub>
                      <m:sup/>
                      <m:e>
                        <m:r>
                          <a:rPr lang="es-ES" sz="2800" b="0" i="1" smtClean="0">
                            <a:latin typeface="Cambria Math" panose="02040503050406030204" pitchFamily="18" charset="0"/>
                            <a:sym typeface="Wingdings" pitchFamily="2" charset="2"/>
                          </a:rPr>
                          <m:t>𝑃</m:t>
                        </m:r>
                        <m:r>
                          <a:rPr lang="es-ES" sz="2800" b="0" i="1" smtClean="0">
                            <a:latin typeface="Cambria Math" panose="02040503050406030204" pitchFamily="18" charset="0"/>
                            <a:sym typeface="Wingdings" pitchFamily="2" charset="2"/>
                          </a:rPr>
                          <m:t>(</m:t>
                        </m:r>
                        <m:sSub>
                          <m:sSubPr>
                            <m:ctrlPr>
                              <a:rPr lang="es-ES" sz="2800" b="0" i="1" smtClean="0">
                                <a:latin typeface="Cambria Math" panose="02040503050406030204" pitchFamily="18" charset="0"/>
                                <a:sym typeface="Wingdings" pitchFamily="2" charset="2"/>
                              </a:rPr>
                            </m:ctrlPr>
                          </m:sSubPr>
                          <m:e>
                            <m:r>
                              <a:rPr lang="es-ES" sz="2800" b="0" i="1" smtClean="0">
                                <a:latin typeface="Cambria Math" panose="02040503050406030204" pitchFamily="18" charset="0"/>
                                <a:sym typeface="Wingdings" pitchFamily="2" charset="2"/>
                              </a:rPr>
                              <m:t>𝑥</m:t>
                            </m:r>
                          </m:e>
                          <m:sub>
                            <m:r>
                              <a:rPr lang="es-ES" sz="2800" b="0" i="1" smtClean="0">
                                <a:latin typeface="Cambria Math" panose="02040503050406030204" pitchFamily="18" charset="0"/>
                                <a:sym typeface="Wingdings" pitchFamily="2" charset="2"/>
                              </a:rPr>
                              <m:t>𝑗</m:t>
                            </m:r>
                          </m:sub>
                        </m:sSub>
                        <m:r>
                          <a:rPr lang="es-ES" sz="2800" b="0" i="1" smtClean="0">
                            <a:latin typeface="Cambria Math" panose="02040503050406030204" pitchFamily="18" charset="0"/>
                            <a:sym typeface="Wingdings" pitchFamily="2" charset="2"/>
                          </a:rPr>
                          <m:t>)</m:t>
                        </m:r>
                      </m:e>
                    </m:nary>
                  </m:oMath>
                </a14:m>
                <a:endParaRPr lang="es-ES" sz="2800" dirty="0">
                  <a:sym typeface="Wingdings" pitchFamily="2" charset="2"/>
                </a:endParaRPr>
              </a:p>
            </p:txBody>
          </p:sp>
        </mc:Choice>
        <mc:Fallback xmlns="">
          <p:sp>
            <p:nvSpPr>
              <p:cNvPr id="4" name="Content Placeholder 3">
                <a:extLst>
                  <a:ext uri="{FF2B5EF4-FFF2-40B4-BE49-F238E27FC236}">
                    <a16:creationId xmlns:a16="http://schemas.microsoft.com/office/drawing/2014/main" id="{714750D5-10E1-439F-80ED-D90028C60C06}"/>
                  </a:ext>
                </a:extLst>
              </p:cNvPr>
              <p:cNvSpPr>
                <a:spLocks noGrp="1" noRot="1" noChangeAspect="1" noMove="1" noResize="1" noEditPoints="1" noAdjustHandles="1" noChangeArrowheads="1" noChangeShapeType="1" noTextEdit="1"/>
              </p:cNvSpPr>
              <p:nvPr>
                <p:ph idx="1"/>
              </p:nvPr>
            </p:nvSpPr>
            <p:spPr>
              <a:xfrm>
                <a:off x="432000" y="1935480"/>
                <a:ext cx="5884914" cy="4255770"/>
              </a:xfrm>
              <a:blipFill>
                <a:blip r:embed="rId3"/>
                <a:stretch>
                  <a:fillRect l="-1509" t="-17211" r="-647" b="-60534"/>
                </a:stretch>
              </a:blipFill>
            </p:spPr>
            <p:txBody>
              <a:bodyPr/>
              <a:lstStyle/>
              <a:p>
                <a:r>
                  <a:rPr lang="es-ES">
                    <a:noFill/>
                  </a:rPr>
                  <a:t> </a:t>
                </a:r>
              </a:p>
            </p:txBody>
          </p:sp>
        </mc:Fallback>
      </mc:AlternateContent>
      <p:sp>
        <p:nvSpPr>
          <p:cNvPr id="9" name="Marcador de número de diapositiva 8">
            <a:extLst>
              <a:ext uri="{FF2B5EF4-FFF2-40B4-BE49-F238E27FC236}">
                <a16:creationId xmlns:a16="http://schemas.microsoft.com/office/drawing/2014/main" id="{00A34EBD-7DEA-4599-A81B-0A363A0E17FC}"/>
              </a:ext>
            </a:extLst>
          </p:cNvPr>
          <p:cNvSpPr>
            <a:spLocks noGrp="1"/>
          </p:cNvSpPr>
          <p:nvPr>
            <p:ph type="sldNum" sz="quarter" idx="33"/>
          </p:nvPr>
        </p:nvSpPr>
        <p:spPr/>
        <p:txBody>
          <a:bodyPr rtlCol="0"/>
          <a:lstStyle/>
          <a:p>
            <a:pPr rtl="0"/>
            <a:fld id="{19B51A1E-902D-48AF-9020-955120F399B6}" type="slidenum">
              <a:rPr lang="es-ES" noProof="1" dirty="0" smtClean="0"/>
              <a:pPr rtl="0"/>
              <a:t>9</a:t>
            </a:fld>
            <a:endParaRPr lang="es-ES" noProof="1"/>
          </a:p>
        </p:txBody>
      </p:sp>
      <p:pic>
        <p:nvPicPr>
          <p:cNvPr id="1034" name="Picture 10" descr="/var/folders/6t/2mz5p7fj3m38n_t_lmp74hqr0000gn/T/com.microsoft.Powerpoint/WebArchiveCopyPasteTempFiles/plot.png?width=642&amp;height=457&amp;randomizer=1420918933">
            <a:extLst>
              <a:ext uri="{FF2B5EF4-FFF2-40B4-BE49-F238E27FC236}">
                <a16:creationId xmlns:a16="http://schemas.microsoft.com/office/drawing/2014/main" id="{88BB9FCD-4E59-D247-823F-D0332AD9E2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6913" y="1737360"/>
            <a:ext cx="5875087" cy="4182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612778"/>
      </p:ext>
    </p:extLst>
  </p:cSld>
  <p:clrMapOvr>
    <a:masterClrMapping/>
  </p:clrMapOvr>
</p:sld>
</file>

<file path=ppt/theme/theme1.xml><?xml version="1.0" encoding="utf-8"?>
<a:theme xmlns:a="http://schemas.openxmlformats.org/drawingml/2006/main" name="Tema de Offic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714_TF67328976" id="{CFA10EA1-FB96-4DF7-9AEA-652009566947}" vid="{942A39ED-054D-487A-BA3A-AD0BCEB3D6F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6CB1848-D3E0-4F10-B640-720BE758B85B}">
  <ds:schemaRefs>
    <ds:schemaRef ds:uri="http://schemas.microsoft.com/sharepoint/v3/contenttype/forms"/>
  </ds:schemaRefs>
</ds:datastoreItem>
</file>

<file path=customXml/itemProps2.xml><?xml version="1.0" encoding="utf-8"?>
<ds:datastoreItem xmlns:ds="http://schemas.openxmlformats.org/officeDocument/2006/customXml" ds:itemID="{E4934E25-8442-49E9-ABDF-3146C4145F3B}">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1BBB5711-29E1-4F8E-81A0-7947C57B2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tf67328976</Template>
  <TotalTime>0</TotalTime>
  <Words>1454</Words>
  <Application>Microsoft Macintosh PowerPoint</Application>
  <PresentationFormat>Panorámica</PresentationFormat>
  <Paragraphs>223</Paragraphs>
  <Slides>32</Slides>
  <Notes>28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32</vt:i4>
      </vt:variant>
    </vt:vector>
  </HeadingPairs>
  <TitlesOfParts>
    <vt:vector size="39" baseType="lpstr">
      <vt:lpstr>Arial</vt:lpstr>
      <vt:lpstr>Calibri</vt:lpstr>
      <vt:lpstr>Cambria Math</vt:lpstr>
      <vt:lpstr>Corbel</vt:lpstr>
      <vt:lpstr>Times New Roman</vt:lpstr>
      <vt:lpstr>Wingdings</vt:lpstr>
      <vt:lpstr>Tema de Office</vt:lpstr>
      <vt:lpstr>Distribuciones de probabilidad – conceptos generales</vt:lpstr>
      <vt:lpstr>Variable aleatoria y probabilidad</vt:lpstr>
      <vt:lpstr>Distribución de probabilidad</vt:lpstr>
      <vt:lpstr>Distribución de probabilidad</vt:lpstr>
      <vt:lpstr>Distribuciones de probabilidad discretas</vt:lpstr>
      <vt:lpstr>Distribución de probabilidad discretas</vt:lpstr>
      <vt:lpstr>Función de probabilidad P(X)</vt:lpstr>
      <vt:lpstr>Función de probabilidad (PMF)</vt:lpstr>
      <vt:lpstr>Algunas propiedades de la función de probabilidad</vt:lpstr>
      <vt:lpstr>ejercicio</vt:lpstr>
      <vt:lpstr>Distribuciones de probabilidad continuas</vt:lpstr>
      <vt:lpstr>Distribución de probabilidad continuas</vt:lpstr>
      <vt:lpstr>Función de densidad (PDF)</vt:lpstr>
      <vt:lpstr>ALGUNAS PROPIEDADES</vt:lpstr>
      <vt:lpstr>Función de distribución cumulativa o acumulada (CDF)</vt:lpstr>
      <vt:lpstr>Probabilidad en intervalos</vt:lpstr>
      <vt:lpstr>Probabilidad en intervalos</vt:lpstr>
      <vt:lpstr>Relación histograma y función de densidad</vt:lpstr>
      <vt:lpstr>ejercicio</vt:lpstr>
      <vt:lpstr>Características de una distribución de probabilidad</vt:lpstr>
      <vt:lpstr>Esperanza matemática</vt:lpstr>
      <vt:lpstr>Media y esperanza matemática</vt:lpstr>
      <vt:lpstr>ejercicio</vt:lpstr>
      <vt:lpstr>Propiedades media de una variable aleatoria </vt:lpstr>
      <vt:lpstr>ejercicio</vt:lpstr>
      <vt:lpstr>varianza y esperanza matemática</vt:lpstr>
      <vt:lpstr>Propiedades varianza de una variable aleatoria </vt:lpstr>
      <vt:lpstr>ejercicio</vt:lpstr>
      <vt:lpstr>problema</vt:lpstr>
      <vt:lpstr>problema</vt:lpstr>
      <vt:lpstr>problema</vt:lpstr>
      <vt:lpstr>¡GRACIAS!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2020-01-22T10:22:58Z</dcterms:created>
  <dcterms:modified xsi:type="dcterms:W3CDTF">2020-02-17T17:32:26Z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